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333" r:id="rId3"/>
    <p:sldId id="347" r:id="rId4"/>
    <p:sldId id="339" r:id="rId5"/>
    <p:sldId id="343" r:id="rId6"/>
    <p:sldId id="350" r:id="rId7"/>
    <p:sldId id="340" r:id="rId8"/>
    <p:sldId id="341" r:id="rId9"/>
    <p:sldId id="257" r:id="rId10"/>
    <p:sldId id="331" r:id="rId11"/>
    <p:sldId id="335" r:id="rId12"/>
    <p:sldId id="336" r:id="rId13"/>
    <p:sldId id="338" r:id="rId14"/>
    <p:sldId id="346" r:id="rId15"/>
    <p:sldId id="332" r:id="rId16"/>
    <p:sldId id="344" r:id="rId17"/>
    <p:sldId id="345" r:id="rId18"/>
    <p:sldId id="334" r:id="rId19"/>
    <p:sldId id="329" r:id="rId20"/>
    <p:sldId id="349" r:id="rId21"/>
    <p:sldId id="34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9"/>
    <p:restoredTop sz="94662"/>
  </p:normalViewPr>
  <p:slideViewPr>
    <p:cSldViewPr snapToGrid="0" snapToObjects="1">
      <p:cViewPr varScale="1">
        <p:scale>
          <a:sx n="117" d="100"/>
          <a:sy n="117" d="100"/>
        </p:scale>
        <p:origin x="14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1/3/23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30.png"/><Relationship Id="rId7" Type="http://schemas.openxmlformats.org/officeDocument/2006/relationships/image" Target="../media/image5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00.png"/><Relationship Id="rId4" Type="http://schemas.openxmlformats.org/officeDocument/2006/relationships/image" Target="../media/image2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FCF84-4DB9-BF46-8D93-015ADC5EF5A9}"/>
              </a:ext>
            </a:extLst>
          </p:cNvPr>
          <p:cNvSpPr>
            <a:spLocks noGrp="1"/>
          </p:cNvSpPr>
          <p:nvPr>
            <p:ph type="ctrTitle"/>
          </p:nvPr>
        </p:nvSpPr>
        <p:spPr/>
        <p:txBody>
          <a:bodyPr/>
          <a:lstStyle/>
          <a:p>
            <a:r>
              <a:rPr lang="en-US" dirty="0"/>
              <a:t>DDS For Live Session </a:t>
            </a:r>
          </a:p>
        </p:txBody>
      </p:sp>
      <p:sp>
        <p:nvSpPr>
          <p:cNvPr id="3" name="Subtitle 2">
            <a:extLst>
              <a:ext uri="{FF2B5EF4-FFF2-40B4-BE49-F238E27FC236}">
                <a16:creationId xmlns:a16="http://schemas.microsoft.com/office/drawing/2014/main" id="{BDC225C5-471E-4B41-B53A-D95A4DD10F65}"/>
              </a:ext>
            </a:extLst>
          </p:cNvPr>
          <p:cNvSpPr>
            <a:spLocks noGrp="1"/>
          </p:cNvSpPr>
          <p:nvPr>
            <p:ph type="subTitle" idx="1"/>
          </p:nvPr>
        </p:nvSpPr>
        <p:spPr/>
        <p:txBody>
          <a:bodyPr/>
          <a:lstStyle/>
          <a:p>
            <a:r>
              <a:rPr lang="en-US" dirty="0"/>
              <a:t>UNIT 1</a:t>
            </a:r>
          </a:p>
        </p:txBody>
      </p:sp>
    </p:spTree>
    <p:extLst>
      <p:ext uri="{BB962C8B-B14F-4D97-AF65-F5344CB8AC3E}">
        <p14:creationId xmlns:p14="http://schemas.microsoft.com/office/powerpoint/2010/main" val="296557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A87D-8CB9-E248-8F20-CC38E8A8F611}"/>
              </a:ext>
            </a:extLst>
          </p:cNvPr>
          <p:cNvSpPr>
            <a:spLocks noGrp="1"/>
          </p:cNvSpPr>
          <p:nvPr>
            <p:ph type="title"/>
          </p:nvPr>
        </p:nvSpPr>
        <p:spPr>
          <a:xfrm>
            <a:off x="928687" y="1893889"/>
            <a:ext cx="7886700" cy="1325563"/>
          </a:xfrm>
        </p:spPr>
        <p:txBody>
          <a:bodyPr>
            <a:normAutofit fontScale="90000"/>
          </a:bodyPr>
          <a:lstStyle/>
          <a:p>
            <a:r>
              <a:rPr lang="en-US" dirty="0"/>
              <a:t>Answer to Break Out 1</a:t>
            </a:r>
            <a:br>
              <a:rPr lang="en-US" dirty="0"/>
            </a:br>
            <a:br>
              <a:rPr lang="en-US" dirty="0"/>
            </a:br>
            <a:r>
              <a:rPr lang="en-US" dirty="0"/>
              <a:t>Run through R markdown code. </a:t>
            </a:r>
          </a:p>
        </p:txBody>
      </p:sp>
    </p:spTree>
    <p:extLst>
      <p:ext uri="{BB962C8B-B14F-4D97-AF65-F5344CB8AC3E}">
        <p14:creationId xmlns:p14="http://schemas.microsoft.com/office/powerpoint/2010/main" val="25945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46FC-9F93-8240-BFC3-CCE5DE9AADB4}"/>
              </a:ext>
            </a:extLst>
          </p:cNvPr>
          <p:cNvSpPr>
            <a:spLocks noGrp="1"/>
          </p:cNvSpPr>
          <p:nvPr>
            <p:ph type="title"/>
          </p:nvPr>
        </p:nvSpPr>
        <p:spPr/>
        <p:txBody>
          <a:bodyPr/>
          <a:lstStyle/>
          <a:p>
            <a:r>
              <a:rPr lang="en-US" dirty="0"/>
              <a:t>Distribution of the Population </a:t>
            </a:r>
          </a:p>
        </p:txBody>
      </p:sp>
      <p:sp>
        <p:nvSpPr>
          <p:cNvPr id="5" name="TextBox 4">
            <a:extLst>
              <a:ext uri="{FF2B5EF4-FFF2-40B4-BE49-F238E27FC236}">
                <a16:creationId xmlns:a16="http://schemas.microsoft.com/office/drawing/2014/main" id="{5DAB5BA9-3C10-5D4A-A8D2-7E8AD9B6F4CF}"/>
              </a:ext>
            </a:extLst>
          </p:cNvPr>
          <p:cNvSpPr txBox="1"/>
          <p:nvPr/>
        </p:nvSpPr>
        <p:spPr>
          <a:xfrm>
            <a:off x="628650" y="2196790"/>
            <a:ext cx="3173916" cy="369332"/>
          </a:xfrm>
          <a:prstGeom prst="rect">
            <a:avLst/>
          </a:prstGeom>
          <a:noFill/>
        </p:spPr>
        <p:txBody>
          <a:bodyPr wrap="square" rtlCol="0">
            <a:spAutoFit/>
          </a:bodyPr>
          <a:lstStyle/>
          <a:p>
            <a:pPr algn="ctr"/>
            <a:r>
              <a:rPr lang="en-US" dirty="0"/>
              <a:t>For Internal Presentation </a:t>
            </a:r>
          </a:p>
        </p:txBody>
      </p:sp>
      <p:sp>
        <p:nvSpPr>
          <p:cNvPr id="6" name="TextBox 5">
            <a:extLst>
              <a:ext uri="{FF2B5EF4-FFF2-40B4-BE49-F238E27FC236}">
                <a16:creationId xmlns:a16="http://schemas.microsoft.com/office/drawing/2014/main" id="{84AEBD90-EA66-F74D-BC26-20ABE7E03222}"/>
              </a:ext>
            </a:extLst>
          </p:cNvPr>
          <p:cNvSpPr txBox="1"/>
          <p:nvPr/>
        </p:nvSpPr>
        <p:spPr>
          <a:xfrm>
            <a:off x="5319597" y="2195280"/>
            <a:ext cx="3173916" cy="369332"/>
          </a:xfrm>
          <a:prstGeom prst="rect">
            <a:avLst/>
          </a:prstGeom>
          <a:noFill/>
        </p:spPr>
        <p:txBody>
          <a:bodyPr wrap="square" rtlCol="0">
            <a:spAutoFit/>
          </a:bodyPr>
          <a:lstStyle/>
          <a:p>
            <a:pPr algn="ctr"/>
            <a:r>
              <a:rPr lang="en-US" dirty="0"/>
              <a:t>Client Presentation </a:t>
            </a:r>
          </a:p>
        </p:txBody>
      </p:sp>
      <p:pic>
        <p:nvPicPr>
          <p:cNvPr id="7" name="Picture 6">
            <a:extLst>
              <a:ext uri="{FF2B5EF4-FFF2-40B4-BE49-F238E27FC236}">
                <a16:creationId xmlns:a16="http://schemas.microsoft.com/office/drawing/2014/main" id="{DDCAF6CE-BF6C-5441-B8F2-0ECB60B86EB7}"/>
              </a:ext>
            </a:extLst>
          </p:cNvPr>
          <p:cNvPicPr>
            <a:picLocks noChangeAspect="1"/>
          </p:cNvPicPr>
          <p:nvPr/>
        </p:nvPicPr>
        <p:blipFill>
          <a:blip r:embed="rId2"/>
          <a:stretch>
            <a:fillRect/>
          </a:stretch>
        </p:blipFill>
        <p:spPr>
          <a:xfrm>
            <a:off x="1223032" y="4360965"/>
            <a:ext cx="1985152" cy="2192556"/>
          </a:xfrm>
          <a:prstGeom prst="rect">
            <a:avLst/>
          </a:prstGeom>
        </p:spPr>
      </p:pic>
      <p:pic>
        <p:nvPicPr>
          <p:cNvPr id="8" name="Picture 7">
            <a:extLst>
              <a:ext uri="{FF2B5EF4-FFF2-40B4-BE49-F238E27FC236}">
                <a16:creationId xmlns:a16="http://schemas.microsoft.com/office/drawing/2014/main" id="{40289F4A-A975-1F49-B9FF-77BB5FBC1172}"/>
              </a:ext>
            </a:extLst>
          </p:cNvPr>
          <p:cNvPicPr>
            <a:picLocks noChangeAspect="1"/>
          </p:cNvPicPr>
          <p:nvPr/>
        </p:nvPicPr>
        <p:blipFill>
          <a:blip r:embed="rId2"/>
          <a:stretch>
            <a:fillRect/>
          </a:stretch>
        </p:blipFill>
        <p:spPr>
          <a:xfrm>
            <a:off x="5913979" y="4360965"/>
            <a:ext cx="1985152" cy="2192556"/>
          </a:xfrm>
          <a:prstGeom prst="rect">
            <a:avLst/>
          </a:prstGeom>
        </p:spPr>
      </p:pic>
      <p:graphicFrame>
        <p:nvGraphicFramePr>
          <p:cNvPr id="9" name="Table 8">
            <a:extLst>
              <a:ext uri="{FF2B5EF4-FFF2-40B4-BE49-F238E27FC236}">
                <a16:creationId xmlns:a16="http://schemas.microsoft.com/office/drawing/2014/main" id="{228285C8-8B91-DC41-87D7-08FD3675A0D9}"/>
              </a:ext>
            </a:extLst>
          </p:cNvPr>
          <p:cNvGraphicFramePr>
            <a:graphicFrameLocks noGrp="1"/>
          </p:cNvGraphicFramePr>
          <p:nvPr/>
        </p:nvGraphicFramePr>
        <p:xfrm>
          <a:off x="5759779" y="2678711"/>
          <a:ext cx="2293552" cy="1454055"/>
        </p:xfrm>
        <a:graphic>
          <a:graphicData uri="http://schemas.openxmlformats.org/drawingml/2006/table">
            <a:tbl>
              <a:tblPr firstRow="1" bandRow="1">
                <a:tableStyleId>{5C22544A-7EE6-4342-B048-85BDC9FD1C3A}</a:tableStyleId>
              </a:tblPr>
              <a:tblGrid>
                <a:gridCol w="1209733">
                  <a:extLst>
                    <a:ext uri="{9D8B030D-6E8A-4147-A177-3AD203B41FA5}">
                      <a16:colId xmlns:a16="http://schemas.microsoft.com/office/drawing/2014/main" val="182735923"/>
                    </a:ext>
                  </a:extLst>
                </a:gridCol>
                <a:gridCol w="1083819">
                  <a:extLst>
                    <a:ext uri="{9D8B030D-6E8A-4147-A177-3AD203B41FA5}">
                      <a16:colId xmlns:a16="http://schemas.microsoft.com/office/drawing/2014/main" val="4130673749"/>
                    </a:ext>
                  </a:extLst>
                </a:gridCol>
              </a:tblGrid>
              <a:tr h="484685">
                <a:tc>
                  <a:txBody>
                    <a:bodyPr/>
                    <a:lstStyle/>
                    <a:p>
                      <a:pPr algn="ctr"/>
                      <a:r>
                        <a:rPr lang="en-US" dirty="0"/>
                        <a:t>Parameter</a:t>
                      </a:r>
                    </a:p>
                  </a:txBody>
                  <a:tcPr/>
                </a:tc>
                <a:tc>
                  <a:txBody>
                    <a:bodyPr/>
                    <a:lstStyle/>
                    <a:p>
                      <a:pPr algn="ctr"/>
                      <a:r>
                        <a:rPr lang="en-US" dirty="0"/>
                        <a:t>Value</a:t>
                      </a:r>
                    </a:p>
                  </a:txBody>
                  <a:tcPr/>
                </a:tc>
                <a:extLst>
                  <a:ext uri="{0D108BD9-81ED-4DB2-BD59-A6C34878D82A}">
                    <a16:rowId xmlns:a16="http://schemas.microsoft.com/office/drawing/2014/main" val="901888692"/>
                  </a:ext>
                </a:extLst>
              </a:tr>
              <a:tr h="484685">
                <a:tc>
                  <a:txBody>
                    <a:bodyPr/>
                    <a:lstStyle/>
                    <a:p>
                      <a:pPr algn="ctr"/>
                      <a:r>
                        <a:rPr lang="en-US" dirty="0"/>
                        <a:t>Mean</a:t>
                      </a:r>
                    </a:p>
                  </a:txBody>
                  <a:tcPr/>
                </a:tc>
                <a:tc>
                  <a:txBody>
                    <a:bodyPr/>
                    <a:lstStyle/>
                    <a:p>
                      <a:pPr algn="ctr"/>
                      <a:r>
                        <a:rPr lang="en-US" dirty="0"/>
                        <a:t>2.0</a:t>
                      </a:r>
                    </a:p>
                  </a:txBody>
                  <a:tcPr/>
                </a:tc>
                <a:extLst>
                  <a:ext uri="{0D108BD9-81ED-4DB2-BD59-A6C34878D82A}">
                    <a16:rowId xmlns:a16="http://schemas.microsoft.com/office/drawing/2014/main" val="3343165130"/>
                  </a:ext>
                </a:extLst>
              </a:tr>
              <a:tr h="484685">
                <a:tc>
                  <a:txBody>
                    <a:bodyPr/>
                    <a:lstStyle/>
                    <a:p>
                      <a:pPr algn="ctr"/>
                      <a:r>
                        <a:rPr lang="en-US" dirty="0"/>
                        <a:t>SD</a:t>
                      </a:r>
                    </a:p>
                  </a:txBody>
                  <a:tcPr/>
                </a:tc>
                <a:tc>
                  <a:txBody>
                    <a:bodyPr/>
                    <a:lstStyle/>
                    <a:p>
                      <a:pPr algn="ctr"/>
                      <a:r>
                        <a:rPr lang="en-US" dirty="0"/>
                        <a:t>2.0</a:t>
                      </a:r>
                    </a:p>
                  </a:txBody>
                  <a:tcPr/>
                </a:tc>
                <a:extLst>
                  <a:ext uri="{0D108BD9-81ED-4DB2-BD59-A6C34878D82A}">
                    <a16:rowId xmlns:a16="http://schemas.microsoft.com/office/drawing/2014/main" val="2139037856"/>
                  </a:ext>
                </a:extLst>
              </a:tr>
            </a:tbl>
          </a:graphicData>
        </a:graphic>
      </p:graphicFrame>
      <p:pic>
        <p:nvPicPr>
          <p:cNvPr id="10" name="Picture 9">
            <a:extLst>
              <a:ext uri="{FF2B5EF4-FFF2-40B4-BE49-F238E27FC236}">
                <a16:creationId xmlns:a16="http://schemas.microsoft.com/office/drawing/2014/main" id="{655FD4A9-A1DA-694C-843D-84EDB6092E39}"/>
              </a:ext>
            </a:extLst>
          </p:cNvPr>
          <p:cNvPicPr>
            <a:picLocks noChangeAspect="1"/>
          </p:cNvPicPr>
          <p:nvPr/>
        </p:nvPicPr>
        <p:blipFill>
          <a:blip r:embed="rId3"/>
          <a:stretch>
            <a:fillRect/>
          </a:stretch>
        </p:blipFill>
        <p:spPr>
          <a:xfrm>
            <a:off x="310840" y="2792451"/>
            <a:ext cx="4729511" cy="940371"/>
          </a:xfrm>
          <a:prstGeom prst="rect">
            <a:avLst/>
          </a:prstGeom>
        </p:spPr>
      </p:pic>
    </p:spTree>
    <p:extLst>
      <p:ext uri="{BB962C8B-B14F-4D97-AF65-F5344CB8AC3E}">
        <p14:creationId xmlns:p14="http://schemas.microsoft.com/office/powerpoint/2010/main" val="199078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56BE-DFE3-7747-82F6-659828AB0A6D}"/>
              </a:ext>
            </a:extLst>
          </p:cNvPr>
          <p:cNvSpPr>
            <a:spLocks noGrp="1"/>
          </p:cNvSpPr>
          <p:nvPr>
            <p:ph type="title"/>
          </p:nvPr>
        </p:nvSpPr>
        <p:spPr/>
        <p:txBody>
          <a:bodyPr/>
          <a:lstStyle/>
          <a:p>
            <a:r>
              <a:rPr lang="en-US" dirty="0"/>
              <a:t>Theoretical Mean and Standard Error of the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000A0-8B86-134A-864D-652D9E5945C8}"/>
                  </a:ext>
                </a:extLst>
              </p:cNvPr>
              <p:cNvSpPr>
                <a:spLocks noGrp="1"/>
              </p:cNvSpPr>
              <p:nvPr>
                <p:ph idx="1"/>
              </p:nvPr>
            </p:nvSpPr>
            <p:spPr>
              <a:xfrm>
                <a:off x="628649" y="1825625"/>
                <a:ext cx="8201025" cy="4351338"/>
              </a:xfrm>
            </p:spPr>
            <p:txBody>
              <a:bodyPr/>
              <a:lstStyle/>
              <a:p>
                <a:pPr marL="0" indent="0">
                  <a:buNone/>
                </a:pPr>
                <a:r>
                  <a:rPr lang="en-US" dirty="0"/>
                  <a:t>Mean of the sampling distribution of the sample mean:</a:t>
                </a:r>
              </a:p>
              <a:p>
                <a:pPr marL="0" indent="0" algn="ctr">
                  <a:buNone/>
                </a:pPr>
                <a:r>
                  <a:rPr lang="en-US" dirty="0">
                    <a:sym typeface="Wingdings" pitchFamily="2" charset="2"/>
                  </a:rPr>
                  <a:t> </a:t>
                </a:r>
                <a:r>
                  <a:rPr lang="el-GR" dirty="0">
                    <a:sym typeface="Wingdings" pitchFamily="2" charset="2"/>
                  </a:rPr>
                  <a:t>μ</a:t>
                </a:r>
                <a:r>
                  <a:rPr lang="en-US" baseline="-25000" dirty="0" err="1">
                    <a:sym typeface="Wingdings" pitchFamily="2" charset="2"/>
                  </a:rPr>
                  <a:t>xbar</a:t>
                </a:r>
                <a:r>
                  <a:rPr lang="en-US" dirty="0">
                    <a:sym typeface="Wingdings" pitchFamily="2" charset="2"/>
                  </a:rPr>
                  <a:t> = </a:t>
                </a:r>
                <a:r>
                  <a:rPr lang="el-GR" dirty="0">
                    <a:sym typeface="Wingdings" pitchFamily="2" charset="2"/>
                  </a:rPr>
                  <a:t>μ </a:t>
                </a:r>
                <a:r>
                  <a:rPr lang="en-US" dirty="0">
                    <a:sym typeface="Wingdings" pitchFamily="2" charset="2"/>
                  </a:rPr>
                  <a:t>= 2.</a:t>
                </a:r>
              </a:p>
              <a:p>
                <a:pPr marL="0" indent="0">
                  <a:buNone/>
                </a:pPr>
                <a:endParaRPr lang="en-US" dirty="0">
                  <a:sym typeface="Wingdings" pitchFamily="2" charset="2"/>
                </a:endParaRPr>
              </a:p>
              <a:p>
                <a:pPr marL="0" indent="0">
                  <a:buNone/>
                </a:pPr>
                <a:r>
                  <a:rPr lang="en-US" dirty="0">
                    <a:sym typeface="Wingdings" pitchFamily="2" charset="2"/>
                  </a:rPr>
                  <a:t>Standard deviation of the sampling distribution of the sample mean (the standard error of the mean):</a:t>
                </a:r>
              </a:p>
              <a:p>
                <a:pPr marL="0" indent="0">
                  <a:buNone/>
                </a:pPr>
                <a:endParaRPr lang="en-US" dirty="0"/>
              </a:p>
              <a:p>
                <a:pPr marL="0" indent="0" algn="ctr">
                  <a:buNone/>
                </a:pPr>
                <a:r>
                  <a:rPr lang="el-GR" dirty="0"/>
                  <a:t>σ</a:t>
                </a:r>
                <a:r>
                  <a:rPr lang="en-US" baseline="-25000" dirty="0" err="1"/>
                  <a:t>xbar</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𝜎</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den>
                    </m:f>
                  </m:oMath>
                </a14:m>
                <a:r>
                  <a:rPr lang="en-US" dirty="0"/>
                  <a:t>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ad>
                          <m:radPr>
                            <m:degHide m:val="on"/>
                            <m:ctrlPr>
                              <a:rPr lang="en-US" i="1">
                                <a:latin typeface="Cambria Math" panose="02040503050406030204" pitchFamily="18" charset="0"/>
                              </a:rPr>
                            </m:ctrlPr>
                          </m:radPr>
                          <m:deg/>
                          <m:e>
                            <m:r>
                              <a:rPr lang="en-US" b="0" i="1" smtClean="0">
                                <a:latin typeface="Cambria Math" panose="02040503050406030204" pitchFamily="18" charset="0"/>
                              </a:rPr>
                              <m:t>50</m:t>
                            </m:r>
                          </m:e>
                        </m:rad>
                      </m:den>
                    </m:f>
                  </m:oMath>
                </a14:m>
                <a:r>
                  <a:rPr lang="en-US" dirty="0"/>
                  <a:t> = .2828</a:t>
                </a:r>
              </a:p>
            </p:txBody>
          </p:sp>
        </mc:Choice>
        <mc:Fallback xmlns="">
          <p:sp>
            <p:nvSpPr>
              <p:cNvPr id="3" name="Content Placeholder 2">
                <a:extLst>
                  <a:ext uri="{FF2B5EF4-FFF2-40B4-BE49-F238E27FC236}">
                    <a16:creationId xmlns:a16="http://schemas.microsoft.com/office/drawing/2014/main" id="{B4E000A0-8B86-134A-864D-652D9E5945C8}"/>
                  </a:ext>
                </a:extLst>
              </p:cNvPr>
              <p:cNvSpPr>
                <a:spLocks noGrp="1" noRot="1" noChangeAspect="1" noMove="1" noResize="1" noEditPoints="1" noAdjustHandles="1" noChangeArrowheads="1" noChangeShapeType="1" noTextEdit="1"/>
              </p:cNvSpPr>
              <p:nvPr>
                <p:ph idx="1"/>
              </p:nvPr>
            </p:nvSpPr>
            <p:spPr>
              <a:xfrm>
                <a:off x="628649" y="1825625"/>
                <a:ext cx="8201025" cy="4351338"/>
              </a:xfrm>
              <a:blipFill>
                <a:blip r:embed="rId2"/>
                <a:stretch>
                  <a:fillRect l="-1391" t="-2632" r="-927"/>
                </a:stretch>
              </a:blipFill>
            </p:spPr>
            <p:txBody>
              <a:bodyPr/>
              <a:lstStyle/>
              <a:p>
                <a:r>
                  <a:rPr lang="en-US">
                    <a:noFill/>
                  </a:rPr>
                  <a:t> </a:t>
                </a:r>
              </a:p>
            </p:txBody>
          </p:sp>
        </mc:Fallback>
      </mc:AlternateContent>
    </p:spTree>
    <p:extLst>
      <p:ext uri="{BB962C8B-B14F-4D97-AF65-F5344CB8AC3E}">
        <p14:creationId xmlns:p14="http://schemas.microsoft.com/office/powerpoint/2010/main" val="510744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46FC-9F93-8240-BFC3-CCE5DE9AADB4}"/>
              </a:ext>
            </a:extLst>
          </p:cNvPr>
          <p:cNvSpPr>
            <a:spLocks noGrp="1"/>
          </p:cNvSpPr>
          <p:nvPr>
            <p:ph type="title"/>
          </p:nvPr>
        </p:nvSpPr>
        <p:spPr>
          <a:xfrm>
            <a:off x="628650" y="122234"/>
            <a:ext cx="7886700" cy="1325563"/>
          </a:xfrm>
        </p:spPr>
        <p:txBody>
          <a:bodyPr/>
          <a:lstStyle/>
          <a:p>
            <a:r>
              <a:rPr lang="en-US" dirty="0"/>
              <a:t>Confirmation from Simulation</a:t>
            </a:r>
          </a:p>
        </p:txBody>
      </p:sp>
      <p:sp>
        <p:nvSpPr>
          <p:cNvPr id="5" name="TextBox 4">
            <a:extLst>
              <a:ext uri="{FF2B5EF4-FFF2-40B4-BE49-F238E27FC236}">
                <a16:creationId xmlns:a16="http://schemas.microsoft.com/office/drawing/2014/main" id="{5DAB5BA9-3C10-5D4A-A8D2-7E8AD9B6F4CF}"/>
              </a:ext>
            </a:extLst>
          </p:cNvPr>
          <p:cNvSpPr txBox="1"/>
          <p:nvPr/>
        </p:nvSpPr>
        <p:spPr>
          <a:xfrm>
            <a:off x="857250" y="4654244"/>
            <a:ext cx="3173916" cy="369332"/>
          </a:xfrm>
          <a:prstGeom prst="rect">
            <a:avLst/>
          </a:prstGeom>
          <a:noFill/>
        </p:spPr>
        <p:txBody>
          <a:bodyPr wrap="square" rtlCol="0">
            <a:spAutoFit/>
          </a:bodyPr>
          <a:lstStyle/>
          <a:p>
            <a:pPr algn="ctr"/>
            <a:r>
              <a:rPr lang="en-US" dirty="0"/>
              <a:t>For Internal Presentation </a:t>
            </a:r>
          </a:p>
        </p:txBody>
      </p:sp>
      <p:sp>
        <p:nvSpPr>
          <p:cNvPr id="6" name="TextBox 5">
            <a:extLst>
              <a:ext uri="{FF2B5EF4-FFF2-40B4-BE49-F238E27FC236}">
                <a16:creationId xmlns:a16="http://schemas.microsoft.com/office/drawing/2014/main" id="{84AEBD90-EA66-F74D-BC26-20ABE7E03222}"/>
              </a:ext>
            </a:extLst>
          </p:cNvPr>
          <p:cNvSpPr txBox="1"/>
          <p:nvPr/>
        </p:nvSpPr>
        <p:spPr>
          <a:xfrm>
            <a:off x="5548197" y="4652734"/>
            <a:ext cx="3173916" cy="369332"/>
          </a:xfrm>
          <a:prstGeom prst="rect">
            <a:avLst/>
          </a:prstGeom>
          <a:noFill/>
        </p:spPr>
        <p:txBody>
          <a:bodyPr wrap="square" rtlCol="0">
            <a:spAutoFit/>
          </a:bodyPr>
          <a:lstStyle/>
          <a:p>
            <a:pPr algn="ctr"/>
            <a:r>
              <a:rPr lang="en-US" dirty="0"/>
              <a:t>Client Presentation </a:t>
            </a:r>
          </a:p>
        </p:txBody>
      </p:sp>
      <p:graphicFrame>
        <p:nvGraphicFramePr>
          <p:cNvPr id="9" name="Table 8">
            <a:extLst>
              <a:ext uri="{FF2B5EF4-FFF2-40B4-BE49-F238E27FC236}">
                <a16:creationId xmlns:a16="http://schemas.microsoft.com/office/drawing/2014/main" id="{228285C8-8B91-DC41-87D7-08FD3675A0D9}"/>
              </a:ext>
            </a:extLst>
          </p:cNvPr>
          <p:cNvGraphicFramePr>
            <a:graphicFrameLocks noGrp="1"/>
          </p:cNvGraphicFramePr>
          <p:nvPr/>
        </p:nvGraphicFramePr>
        <p:xfrm>
          <a:off x="5988379" y="5136165"/>
          <a:ext cx="2293552" cy="1454055"/>
        </p:xfrm>
        <a:graphic>
          <a:graphicData uri="http://schemas.openxmlformats.org/drawingml/2006/table">
            <a:tbl>
              <a:tblPr firstRow="1" bandRow="1">
                <a:tableStyleId>{5C22544A-7EE6-4342-B048-85BDC9FD1C3A}</a:tableStyleId>
              </a:tblPr>
              <a:tblGrid>
                <a:gridCol w="1209733">
                  <a:extLst>
                    <a:ext uri="{9D8B030D-6E8A-4147-A177-3AD203B41FA5}">
                      <a16:colId xmlns:a16="http://schemas.microsoft.com/office/drawing/2014/main" val="182735923"/>
                    </a:ext>
                  </a:extLst>
                </a:gridCol>
                <a:gridCol w="1083819">
                  <a:extLst>
                    <a:ext uri="{9D8B030D-6E8A-4147-A177-3AD203B41FA5}">
                      <a16:colId xmlns:a16="http://schemas.microsoft.com/office/drawing/2014/main" val="4130673749"/>
                    </a:ext>
                  </a:extLst>
                </a:gridCol>
              </a:tblGrid>
              <a:tr h="484685">
                <a:tc>
                  <a:txBody>
                    <a:bodyPr/>
                    <a:lstStyle/>
                    <a:p>
                      <a:pPr algn="ctr"/>
                      <a:r>
                        <a:rPr lang="en-US" dirty="0"/>
                        <a:t>Parameter</a:t>
                      </a:r>
                    </a:p>
                  </a:txBody>
                  <a:tcPr/>
                </a:tc>
                <a:tc>
                  <a:txBody>
                    <a:bodyPr/>
                    <a:lstStyle/>
                    <a:p>
                      <a:pPr algn="ctr"/>
                      <a:r>
                        <a:rPr lang="en-US" dirty="0"/>
                        <a:t>Value</a:t>
                      </a:r>
                    </a:p>
                  </a:txBody>
                  <a:tcPr/>
                </a:tc>
                <a:extLst>
                  <a:ext uri="{0D108BD9-81ED-4DB2-BD59-A6C34878D82A}">
                    <a16:rowId xmlns:a16="http://schemas.microsoft.com/office/drawing/2014/main" val="901888692"/>
                  </a:ext>
                </a:extLst>
              </a:tr>
              <a:tr h="484685">
                <a:tc>
                  <a:txBody>
                    <a:bodyPr/>
                    <a:lstStyle/>
                    <a:p>
                      <a:pPr algn="ctr"/>
                      <a:r>
                        <a:rPr lang="en-US" dirty="0"/>
                        <a:t>Mean</a:t>
                      </a:r>
                    </a:p>
                  </a:txBody>
                  <a:tcPr/>
                </a:tc>
                <a:tc>
                  <a:txBody>
                    <a:bodyPr/>
                    <a:lstStyle/>
                    <a:p>
                      <a:pPr algn="ctr"/>
                      <a:r>
                        <a:rPr lang="en-US" dirty="0"/>
                        <a:t>1.998</a:t>
                      </a:r>
                    </a:p>
                  </a:txBody>
                  <a:tcPr/>
                </a:tc>
                <a:extLst>
                  <a:ext uri="{0D108BD9-81ED-4DB2-BD59-A6C34878D82A}">
                    <a16:rowId xmlns:a16="http://schemas.microsoft.com/office/drawing/2014/main" val="3343165130"/>
                  </a:ext>
                </a:extLst>
              </a:tr>
              <a:tr h="484685">
                <a:tc>
                  <a:txBody>
                    <a:bodyPr/>
                    <a:lstStyle/>
                    <a:p>
                      <a:pPr algn="ctr"/>
                      <a:r>
                        <a:rPr lang="en-US" dirty="0"/>
                        <a:t>SE</a:t>
                      </a:r>
                    </a:p>
                  </a:txBody>
                  <a:tcPr/>
                </a:tc>
                <a:tc>
                  <a:txBody>
                    <a:bodyPr/>
                    <a:lstStyle/>
                    <a:p>
                      <a:pPr algn="ctr"/>
                      <a:r>
                        <a:rPr lang="en-US" dirty="0"/>
                        <a:t>.2827</a:t>
                      </a:r>
                    </a:p>
                  </a:txBody>
                  <a:tcPr/>
                </a:tc>
                <a:extLst>
                  <a:ext uri="{0D108BD9-81ED-4DB2-BD59-A6C34878D82A}">
                    <a16:rowId xmlns:a16="http://schemas.microsoft.com/office/drawing/2014/main" val="2139037856"/>
                  </a:ext>
                </a:extLst>
              </a:tr>
            </a:tbl>
          </a:graphicData>
        </a:graphic>
      </p:graphicFrame>
      <p:pic>
        <p:nvPicPr>
          <p:cNvPr id="3" name="Picture 2">
            <a:extLst>
              <a:ext uri="{FF2B5EF4-FFF2-40B4-BE49-F238E27FC236}">
                <a16:creationId xmlns:a16="http://schemas.microsoft.com/office/drawing/2014/main" id="{C84A2B11-DCA7-A84F-A70D-0C74D367ABBB}"/>
              </a:ext>
            </a:extLst>
          </p:cNvPr>
          <p:cNvPicPr>
            <a:picLocks noChangeAspect="1"/>
          </p:cNvPicPr>
          <p:nvPr/>
        </p:nvPicPr>
        <p:blipFill>
          <a:blip r:embed="rId2"/>
          <a:stretch>
            <a:fillRect/>
          </a:stretch>
        </p:blipFill>
        <p:spPr>
          <a:xfrm>
            <a:off x="468197" y="5164692"/>
            <a:ext cx="5080000" cy="698500"/>
          </a:xfrm>
          <a:prstGeom prst="rect">
            <a:avLst/>
          </a:prstGeom>
        </p:spPr>
      </p:pic>
      <p:pic>
        <p:nvPicPr>
          <p:cNvPr id="4" name="Picture 3">
            <a:extLst>
              <a:ext uri="{FF2B5EF4-FFF2-40B4-BE49-F238E27FC236}">
                <a16:creationId xmlns:a16="http://schemas.microsoft.com/office/drawing/2014/main" id="{51A51330-A53F-4D47-9C6C-D64ABE585FA4}"/>
              </a:ext>
            </a:extLst>
          </p:cNvPr>
          <p:cNvPicPr>
            <a:picLocks noChangeAspect="1"/>
          </p:cNvPicPr>
          <p:nvPr/>
        </p:nvPicPr>
        <p:blipFill>
          <a:blip r:embed="rId3"/>
          <a:stretch>
            <a:fillRect/>
          </a:stretch>
        </p:blipFill>
        <p:spPr>
          <a:xfrm>
            <a:off x="1574258" y="5883605"/>
            <a:ext cx="1739900" cy="457200"/>
          </a:xfrm>
          <a:prstGeom prst="rect">
            <a:avLst/>
          </a:prstGeom>
        </p:spPr>
      </p:pic>
      <p:pic>
        <p:nvPicPr>
          <p:cNvPr id="11" name="Picture 10">
            <a:extLst>
              <a:ext uri="{FF2B5EF4-FFF2-40B4-BE49-F238E27FC236}">
                <a16:creationId xmlns:a16="http://schemas.microsoft.com/office/drawing/2014/main" id="{FB9E81B7-0EA5-4042-8076-941AF0E8C307}"/>
              </a:ext>
            </a:extLst>
          </p:cNvPr>
          <p:cNvPicPr>
            <a:picLocks noChangeAspect="1"/>
          </p:cNvPicPr>
          <p:nvPr/>
        </p:nvPicPr>
        <p:blipFill>
          <a:blip r:embed="rId4"/>
          <a:stretch>
            <a:fillRect/>
          </a:stretch>
        </p:blipFill>
        <p:spPr>
          <a:xfrm>
            <a:off x="1964682" y="1760367"/>
            <a:ext cx="4570397" cy="2085976"/>
          </a:xfrm>
          <a:prstGeom prst="rect">
            <a:avLst/>
          </a:prstGeom>
        </p:spPr>
      </p:pic>
      <p:sp>
        <p:nvSpPr>
          <p:cNvPr id="12" name="TextBox 11">
            <a:extLst>
              <a:ext uri="{FF2B5EF4-FFF2-40B4-BE49-F238E27FC236}">
                <a16:creationId xmlns:a16="http://schemas.microsoft.com/office/drawing/2014/main" id="{67243176-BC70-2044-A5BF-9944E16A9E1B}"/>
              </a:ext>
            </a:extLst>
          </p:cNvPr>
          <p:cNvSpPr txBox="1"/>
          <p:nvPr/>
        </p:nvSpPr>
        <p:spPr>
          <a:xfrm>
            <a:off x="2662922" y="1335707"/>
            <a:ext cx="3173916" cy="369332"/>
          </a:xfrm>
          <a:prstGeom prst="rect">
            <a:avLst/>
          </a:prstGeom>
          <a:noFill/>
        </p:spPr>
        <p:txBody>
          <a:bodyPr wrap="square" rtlCol="0">
            <a:spAutoFit/>
          </a:bodyPr>
          <a:lstStyle/>
          <a:p>
            <a:pPr algn="ctr"/>
            <a:r>
              <a:rPr lang="en-US" b="1" dirty="0"/>
              <a:t>THEORETICAL</a:t>
            </a:r>
          </a:p>
        </p:txBody>
      </p:sp>
      <p:sp>
        <p:nvSpPr>
          <p:cNvPr id="13" name="TextBox 12">
            <a:extLst>
              <a:ext uri="{FF2B5EF4-FFF2-40B4-BE49-F238E27FC236}">
                <a16:creationId xmlns:a16="http://schemas.microsoft.com/office/drawing/2014/main" id="{95936FBC-FE32-3B4C-A941-7824BB56630D}"/>
              </a:ext>
            </a:extLst>
          </p:cNvPr>
          <p:cNvSpPr txBox="1"/>
          <p:nvPr/>
        </p:nvSpPr>
        <p:spPr>
          <a:xfrm>
            <a:off x="2662922" y="4283402"/>
            <a:ext cx="3173916" cy="369332"/>
          </a:xfrm>
          <a:prstGeom prst="rect">
            <a:avLst/>
          </a:prstGeom>
          <a:noFill/>
        </p:spPr>
        <p:txBody>
          <a:bodyPr wrap="square" rtlCol="0">
            <a:spAutoFit/>
          </a:bodyPr>
          <a:lstStyle/>
          <a:p>
            <a:pPr algn="ctr"/>
            <a:r>
              <a:rPr lang="en-US" b="1" dirty="0"/>
              <a:t>SIMULATION</a:t>
            </a:r>
          </a:p>
        </p:txBody>
      </p:sp>
    </p:spTree>
    <p:extLst>
      <p:ext uri="{BB962C8B-B14F-4D97-AF65-F5344CB8AC3E}">
        <p14:creationId xmlns:p14="http://schemas.microsoft.com/office/powerpoint/2010/main" val="138994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A87D-8CB9-E248-8F20-CC38E8A8F611}"/>
              </a:ext>
            </a:extLst>
          </p:cNvPr>
          <p:cNvSpPr>
            <a:spLocks noGrp="1"/>
          </p:cNvSpPr>
          <p:nvPr>
            <p:ph type="title"/>
          </p:nvPr>
        </p:nvSpPr>
        <p:spPr>
          <a:xfrm>
            <a:off x="928687" y="1893889"/>
            <a:ext cx="7886700" cy="1325563"/>
          </a:xfrm>
        </p:spPr>
        <p:txBody>
          <a:bodyPr>
            <a:normAutofit fontScale="90000"/>
          </a:bodyPr>
          <a:lstStyle/>
          <a:p>
            <a:r>
              <a:rPr lang="en-US" dirty="0"/>
              <a:t>Answer to Break Out 2</a:t>
            </a:r>
            <a:br>
              <a:rPr lang="en-US" dirty="0"/>
            </a:br>
            <a:br>
              <a:rPr lang="en-US" dirty="0"/>
            </a:br>
            <a:r>
              <a:rPr lang="en-US" dirty="0"/>
              <a:t>Review the T-Test</a:t>
            </a:r>
          </a:p>
        </p:txBody>
      </p:sp>
    </p:spTree>
    <p:extLst>
      <p:ext uri="{BB962C8B-B14F-4D97-AF65-F5344CB8AC3E}">
        <p14:creationId xmlns:p14="http://schemas.microsoft.com/office/powerpoint/2010/main" val="548584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1 Hypothesis Test</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hypothesis test to test this claim.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069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C395-E338-3E71-73FE-A4F9295A0BAD}"/>
              </a:ext>
            </a:extLst>
          </p:cNvPr>
          <p:cNvSpPr>
            <a:spLocks noGrp="1"/>
          </p:cNvSpPr>
          <p:nvPr>
            <p:ph type="title"/>
          </p:nvPr>
        </p:nvSpPr>
        <p:spPr/>
        <p:txBody>
          <a:bodyPr/>
          <a:lstStyle/>
          <a:p>
            <a:r>
              <a:rPr lang="en-US" dirty="0"/>
              <a:t>Strategy of Hypothesis Testing</a:t>
            </a:r>
          </a:p>
        </p:txBody>
      </p:sp>
      <p:sp>
        <p:nvSpPr>
          <p:cNvPr id="3" name="Content Placeholder 2">
            <a:extLst>
              <a:ext uri="{FF2B5EF4-FFF2-40B4-BE49-F238E27FC236}">
                <a16:creationId xmlns:a16="http://schemas.microsoft.com/office/drawing/2014/main" id="{8F72FAA8-C782-7F00-B0E4-C1288E6AB37C}"/>
              </a:ext>
            </a:extLst>
          </p:cNvPr>
          <p:cNvSpPr>
            <a:spLocks noGrp="1"/>
          </p:cNvSpPr>
          <p:nvPr>
            <p:ph idx="1"/>
          </p:nvPr>
        </p:nvSpPr>
        <p:spPr/>
        <p:txBody>
          <a:bodyPr>
            <a:normAutofit fontScale="92500" lnSpcReduction="10000"/>
          </a:bodyPr>
          <a:lstStyle/>
          <a:p>
            <a:pPr marL="0" indent="0">
              <a:buNone/>
            </a:pPr>
            <a:r>
              <a:rPr lang="en-US" dirty="0"/>
              <a:t>1. Make an Assumption</a:t>
            </a:r>
          </a:p>
          <a:p>
            <a:pPr marL="0" indent="0">
              <a:buNone/>
            </a:pPr>
            <a:r>
              <a:rPr lang="en-US" dirty="0"/>
              <a:t>2. Gather Evidence</a:t>
            </a:r>
          </a:p>
          <a:p>
            <a:pPr marL="0" indent="0">
              <a:buNone/>
            </a:pPr>
            <a:r>
              <a:rPr lang="en-US" dirty="0"/>
              <a:t>3. Calculate the probability that we would observe this evidence IF ASSUMPTION IS TRUE.  </a:t>
            </a:r>
          </a:p>
          <a:p>
            <a:pPr marL="0" indent="0">
              <a:buNone/>
            </a:pPr>
            <a:r>
              <a:rPr lang="en-US" dirty="0"/>
              <a:t>4.  Make a decision…. If it is very unlikely we would observe the evidence we observed if the assumption were true then this is evidence AGAINST this assumption’s truth and we will decide the assumption is false.  However, if the evidence is consistent with the assumption we made then we cannot conclude (decide) that the assumption is false.  </a:t>
            </a:r>
          </a:p>
        </p:txBody>
      </p:sp>
    </p:spTree>
    <p:extLst>
      <p:ext uri="{BB962C8B-B14F-4D97-AF65-F5344CB8AC3E}">
        <p14:creationId xmlns:p14="http://schemas.microsoft.com/office/powerpoint/2010/main" val="3753040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C395-E338-3E71-73FE-A4F9295A0BAD}"/>
              </a:ext>
            </a:extLst>
          </p:cNvPr>
          <p:cNvSpPr>
            <a:spLocks noGrp="1"/>
          </p:cNvSpPr>
          <p:nvPr>
            <p:ph type="title"/>
          </p:nvPr>
        </p:nvSpPr>
        <p:spPr/>
        <p:txBody>
          <a:bodyPr/>
          <a:lstStyle/>
          <a:p>
            <a:r>
              <a:rPr lang="en-US" dirty="0"/>
              <a:t>Strategy of Hypothesis Testing</a:t>
            </a:r>
          </a:p>
        </p:txBody>
      </p:sp>
      <p:sp>
        <p:nvSpPr>
          <p:cNvPr id="3" name="Content Placeholder 2">
            <a:extLst>
              <a:ext uri="{FF2B5EF4-FFF2-40B4-BE49-F238E27FC236}">
                <a16:creationId xmlns:a16="http://schemas.microsoft.com/office/drawing/2014/main" id="{8F72FAA8-C782-7F00-B0E4-C1288E6AB37C}"/>
              </a:ext>
            </a:extLst>
          </p:cNvPr>
          <p:cNvSpPr>
            <a:spLocks noGrp="1"/>
          </p:cNvSpPr>
          <p:nvPr>
            <p:ph idx="1"/>
          </p:nvPr>
        </p:nvSpPr>
        <p:spPr/>
        <p:txBody>
          <a:bodyPr>
            <a:normAutofit fontScale="92500" lnSpcReduction="10000"/>
          </a:bodyPr>
          <a:lstStyle/>
          <a:p>
            <a:pPr marL="0" indent="0">
              <a:buNone/>
            </a:pPr>
            <a:r>
              <a:rPr lang="en-US" dirty="0"/>
              <a:t>1. Make an Assumption (</a:t>
            </a:r>
            <a:r>
              <a:rPr lang="en-US" b="1" dirty="0"/>
              <a:t>Ho</a:t>
            </a:r>
            <a:r>
              <a:rPr lang="en-US" dirty="0"/>
              <a:t>)</a:t>
            </a:r>
          </a:p>
          <a:p>
            <a:pPr marL="0" indent="0">
              <a:buNone/>
            </a:pPr>
            <a:r>
              <a:rPr lang="en-US" dirty="0"/>
              <a:t>2. Gather Evidence </a:t>
            </a:r>
            <a:r>
              <a:rPr lang="en-US" b="1" dirty="0"/>
              <a:t>(data, </a:t>
            </a:r>
            <a:r>
              <a:rPr lang="en-US" b="1" dirty="0" err="1"/>
              <a:t>xbar</a:t>
            </a:r>
            <a:r>
              <a:rPr lang="en-US" b="1" dirty="0"/>
              <a:t>)</a:t>
            </a:r>
          </a:p>
          <a:p>
            <a:pPr marL="0" indent="0">
              <a:buNone/>
            </a:pPr>
            <a:r>
              <a:rPr lang="en-US" dirty="0"/>
              <a:t>3. Calculate the probability that we would observe this evidence IF ASSUMPTION IS TRUE.  (The </a:t>
            </a:r>
            <a:r>
              <a:rPr lang="en-US" b="1" dirty="0" err="1"/>
              <a:t>Pvalue</a:t>
            </a:r>
            <a:r>
              <a:rPr lang="en-US" dirty="0"/>
              <a:t>!</a:t>
            </a:r>
            <a:r>
              <a:rPr lang="en-US" b="1" dirty="0"/>
              <a:t>)</a:t>
            </a:r>
          </a:p>
          <a:p>
            <a:pPr marL="514350" indent="-514350">
              <a:buAutoNum type="arabicPeriod" startAt="4"/>
            </a:pPr>
            <a:r>
              <a:rPr lang="en-US" dirty="0"/>
              <a:t>Make a decision…. </a:t>
            </a:r>
          </a:p>
          <a:p>
            <a:pPr marL="971550" lvl="1" indent="-514350">
              <a:buAutoNum type="alphaLcPeriod"/>
            </a:pPr>
            <a:r>
              <a:rPr lang="en-US" dirty="0"/>
              <a:t>If it is very unlikely we would observe the evidence we observed if the assumption were true then this is evidence AGAINST this assumption’s truth and we will decide the assumption is false.  </a:t>
            </a:r>
            <a:r>
              <a:rPr lang="en-US" b="1" dirty="0"/>
              <a:t>(Reject the assumption … Reject Ho.)</a:t>
            </a:r>
          </a:p>
          <a:p>
            <a:pPr marL="914400" lvl="1" indent="-457200">
              <a:buAutoNum type="alphaLcPeriod"/>
            </a:pPr>
            <a:r>
              <a:rPr lang="en-US" dirty="0"/>
              <a:t>However, if the evidence is consistent with the assumption we made then we cannot conclude (decide) that the assumption is false. </a:t>
            </a:r>
            <a:r>
              <a:rPr lang="en-US" b="1" dirty="0"/>
              <a:t>(Fail to Reject the assumption … Fail to Reject Ho.)</a:t>
            </a:r>
            <a:endParaRPr lang="en-US" dirty="0"/>
          </a:p>
          <a:p>
            <a:pPr marL="914400" lvl="1" indent="-457200">
              <a:buAutoNum type="alphaLcPeriod"/>
            </a:pPr>
            <a:endParaRPr lang="en-US" dirty="0"/>
          </a:p>
        </p:txBody>
      </p:sp>
    </p:spTree>
    <p:extLst>
      <p:ext uri="{BB962C8B-B14F-4D97-AF65-F5344CB8AC3E}">
        <p14:creationId xmlns:p14="http://schemas.microsoft.com/office/powerpoint/2010/main" val="327562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1 Hypothesis Test</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hypothesis test to test this claim.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940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greater than </a:t>
                </a:r>
                <a14:m>
                  <m:oMath xmlns:m="http://schemas.openxmlformats.org/officeDocument/2006/math">
                    <m:r>
                      <a:rPr lang="en-US" b="0" i="1" smtClean="0">
                        <a:latin typeface="Cambria Math"/>
                      </a:rPr>
                      <m:t>4.</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2283" y="319195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2283" y="3191955"/>
                <a:ext cx="1305037" cy="12222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14973" y="3196179"/>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14973" y="3196179"/>
                <a:ext cx="952697" cy="687111"/>
              </a:xfrm>
              <a:prstGeom prst="rect">
                <a:avLst/>
              </a:prstGeom>
              <a:blipFill>
                <a:blip r:embed="rId5"/>
                <a:stretch>
                  <a:fillRect/>
                </a:stretch>
              </a:blipFill>
            </p:spPr>
            <p:txBody>
              <a:bodyPr/>
              <a:lstStyle/>
              <a:p>
                <a:r>
                  <a:rPr lang="en-US">
                    <a:noFill/>
                  </a:rPr>
                  <a:t> </a:t>
                </a:r>
              </a:p>
            </p:txBody>
          </p:sp>
        </mc:Fallback>
      </mc:AlternateContent>
      <p:sp>
        <p:nvSpPr>
          <p:cNvPr id="15" name="TextBox 14"/>
          <p:cNvSpPr txBox="1"/>
          <p:nvPr/>
        </p:nvSpPr>
        <p:spPr>
          <a:xfrm>
            <a:off x="172006" y="4373264"/>
            <a:ext cx="8779606" cy="461665"/>
          </a:xfrm>
          <a:prstGeom prst="rect">
            <a:avLst/>
          </a:prstGeom>
          <a:noFill/>
        </p:spPr>
        <p:txBody>
          <a:bodyPr wrap="square" rtlCol="0">
            <a:spAutoFit/>
          </a:bodyPr>
          <a:lstStyle/>
          <a:p>
            <a:r>
              <a:rPr lang="en-US" sz="2400" dirty="0"/>
              <a:t>Step 4: Find the </a:t>
            </a:r>
            <a:r>
              <a:rPr lang="en-US" sz="2400" dirty="0" err="1"/>
              <a:t>pvalue</a:t>
            </a:r>
            <a:r>
              <a:rPr lang="en-US" sz="2400" dirty="0"/>
              <a:t>: </a:t>
            </a:r>
            <a:r>
              <a:rPr lang="en-US" sz="2400" dirty="0" err="1"/>
              <a:t>Pvalue</a:t>
            </a:r>
            <a:r>
              <a:rPr lang="en-US" sz="2400" dirty="0"/>
              <a:t>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2006" y="4957369"/>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72006" y="5989214"/>
            <a:ext cx="8779606" cy="707886"/>
          </a:xfrm>
          <a:prstGeom prst="rect">
            <a:avLst/>
          </a:prstGeom>
          <a:noFill/>
        </p:spPr>
        <p:txBody>
          <a:bodyPr wrap="square" rtlCol="0">
            <a:spAutoFit/>
          </a:bodyPr>
          <a:lstStyle/>
          <a:p>
            <a:r>
              <a:rPr lang="en-US" sz="2000" dirty="0"/>
              <a:t>Step 6:  There is sufficient evidence to conclude that the true mean age of patrons at the Comber at 7pm is </a:t>
            </a:r>
            <a:r>
              <a:rPr lang="en-US" sz="2000"/>
              <a:t>greater than 21 </a:t>
            </a:r>
            <a:r>
              <a:rPr lang="en-US" sz="2000" dirty="0"/>
              <a:t>(</a:t>
            </a:r>
            <a:r>
              <a:rPr lang="en-US" sz="2000" dirty="0" err="1"/>
              <a:t>pvalue</a:t>
            </a:r>
            <a:r>
              <a:rPr lang="en-US" sz="2000" dirty="0"/>
              <a:t> =.0162 from a t-test).  </a:t>
            </a:r>
          </a:p>
        </p:txBody>
      </p:sp>
      <p:pic>
        <p:nvPicPr>
          <p:cNvPr id="8" name="Picture 7">
            <a:extLst>
              <a:ext uri="{FF2B5EF4-FFF2-40B4-BE49-F238E27FC236}">
                <a16:creationId xmlns:a16="http://schemas.microsoft.com/office/drawing/2014/main" id="{E1250123-7694-994C-829C-DD984570EA62}"/>
              </a:ext>
            </a:extLst>
          </p:cNvPr>
          <p:cNvPicPr>
            <a:picLocks noChangeAspect="1"/>
          </p:cNvPicPr>
          <p:nvPr/>
        </p:nvPicPr>
        <p:blipFill>
          <a:blip r:embed="rId7"/>
          <a:stretch>
            <a:fillRect/>
          </a:stretch>
        </p:blipFill>
        <p:spPr>
          <a:xfrm>
            <a:off x="5894857" y="4453277"/>
            <a:ext cx="2613788" cy="1535937"/>
          </a:xfrm>
          <a:prstGeom prst="rect">
            <a:avLst/>
          </a:prstGeom>
        </p:spPr>
      </p:pic>
      <p:pic>
        <p:nvPicPr>
          <p:cNvPr id="7" name="Picture 6">
            <a:extLst>
              <a:ext uri="{FF2B5EF4-FFF2-40B4-BE49-F238E27FC236}">
                <a16:creationId xmlns:a16="http://schemas.microsoft.com/office/drawing/2014/main" id="{2BD16B7A-BF5E-4342-AEC7-C100FEE347BC}"/>
              </a:ext>
            </a:extLst>
          </p:cNvPr>
          <p:cNvPicPr>
            <a:picLocks noChangeAspect="1"/>
          </p:cNvPicPr>
          <p:nvPr/>
        </p:nvPicPr>
        <p:blipFill>
          <a:blip r:embed="rId8"/>
          <a:stretch>
            <a:fillRect/>
          </a:stretch>
        </p:blipFill>
        <p:spPr>
          <a:xfrm>
            <a:off x="6989644" y="5667964"/>
            <a:ext cx="1756052" cy="210026"/>
          </a:xfrm>
          <a:prstGeom prst="rect">
            <a:avLst/>
          </a:prstGeom>
        </p:spPr>
      </p:pic>
    </p:spTree>
    <p:extLst>
      <p:ext uri="{BB962C8B-B14F-4D97-AF65-F5344CB8AC3E}">
        <p14:creationId xmlns:p14="http://schemas.microsoft.com/office/powerpoint/2010/main" val="315852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D812-179C-7940-B994-B44A139A35AD}"/>
              </a:ext>
            </a:extLst>
          </p:cNvPr>
          <p:cNvSpPr>
            <a:spLocks noGrp="1"/>
          </p:cNvSpPr>
          <p:nvPr>
            <p:ph type="title"/>
          </p:nvPr>
        </p:nvSpPr>
        <p:spPr/>
        <p:txBody>
          <a:bodyPr/>
          <a:lstStyle/>
          <a:p>
            <a:r>
              <a:rPr lang="en-US" dirty="0"/>
              <a:t>Flow of Live Session</a:t>
            </a:r>
          </a:p>
        </p:txBody>
      </p:sp>
      <p:sp>
        <p:nvSpPr>
          <p:cNvPr id="3" name="Content Placeholder 2">
            <a:extLst>
              <a:ext uri="{FF2B5EF4-FFF2-40B4-BE49-F238E27FC236}">
                <a16:creationId xmlns:a16="http://schemas.microsoft.com/office/drawing/2014/main" id="{5284895F-000E-784B-8482-2B4E27B9020D}"/>
              </a:ext>
            </a:extLst>
          </p:cNvPr>
          <p:cNvSpPr>
            <a:spLocks noGrp="1"/>
          </p:cNvSpPr>
          <p:nvPr>
            <p:ph idx="1"/>
          </p:nvPr>
        </p:nvSpPr>
        <p:spPr>
          <a:xfrm>
            <a:off x="200025" y="1690689"/>
            <a:ext cx="8658225" cy="4867274"/>
          </a:xfrm>
        </p:spPr>
        <p:txBody>
          <a:bodyPr>
            <a:normAutofit fontScale="85000" lnSpcReduction="20000"/>
          </a:bodyPr>
          <a:lstStyle/>
          <a:p>
            <a:r>
              <a:rPr lang="en-US" dirty="0"/>
              <a:t>Introductions (15 min)</a:t>
            </a:r>
          </a:p>
          <a:p>
            <a:r>
              <a:rPr lang="en-US" dirty="0"/>
              <a:t>Syllabus Questions and Brief Overview (10 min)</a:t>
            </a:r>
          </a:p>
          <a:p>
            <a:r>
              <a:rPr lang="en-US" dirty="0"/>
              <a:t>Data Science News of the Week (DSNOW)  (10 min)</a:t>
            </a:r>
          </a:p>
          <a:p>
            <a:r>
              <a:rPr lang="en-US" dirty="0"/>
              <a:t>DSNOW drawing for the semester (2 min)</a:t>
            </a:r>
          </a:p>
          <a:p>
            <a:r>
              <a:rPr lang="en-US" dirty="0"/>
              <a:t>Show compiled data science profile bar charts  (5 min)</a:t>
            </a:r>
          </a:p>
          <a:p>
            <a:pPr lvl="1"/>
            <a:r>
              <a:rPr lang="en-US" dirty="0"/>
              <a:t>You will need to compile these from the </a:t>
            </a:r>
            <a:r>
              <a:rPr lang="en-US" dirty="0" err="1"/>
              <a:t>pptxs</a:t>
            </a:r>
            <a:r>
              <a:rPr lang="en-US" dirty="0"/>
              <a:t>.  </a:t>
            </a:r>
          </a:p>
          <a:p>
            <a:r>
              <a:rPr lang="en-US" dirty="0"/>
              <a:t>Show library resources</a:t>
            </a:r>
          </a:p>
          <a:p>
            <a:r>
              <a:rPr lang="en-US" dirty="0"/>
              <a:t>Break Out 1 – T-Test  (20 min)</a:t>
            </a:r>
          </a:p>
          <a:p>
            <a:pPr lvl="1"/>
            <a:r>
              <a:rPr lang="en-US" dirty="0"/>
              <a:t>Give students 10 (</a:t>
            </a:r>
            <a:r>
              <a:rPr lang="en-US" dirty="0" err="1"/>
              <a:t>ish</a:t>
            </a:r>
            <a:r>
              <a:rPr lang="en-US" dirty="0"/>
              <a:t>) minutes to present and discuss their work</a:t>
            </a:r>
          </a:p>
          <a:p>
            <a:pPr lvl="1"/>
            <a:r>
              <a:rPr lang="en-US" dirty="0"/>
              <a:t>Bring them back in and run through the markdown for this unit.  </a:t>
            </a:r>
          </a:p>
          <a:p>
            <a:r>
              <a:rPr lang="en-US" dirty="0"/>
              <a:t>Break Out 2 – CLT (20 min)</a:t>
            </a:r>
          </a:p>
          <a:p>
            <a:pPr lvl="1"/>
            <a:r>
              <a:rPr lang="en-US" dirty="0"/>
              <a:t>Give students 10 (</a:t>
            </a:r>
            <a:r>
              <a:rPr lang="en-US" dirty="0" err="1"/>
              <a:t>ish</a:t>
            </a:r>
            <a:r>
              <a:rPr lang="en-US" dirty="0"/>
              <a:t>) minutes to present and discuss their work</a:t>
            </a:r>
          </a:p>
          <a:p>
            <a:pPr lvl="1"/>
            <a:r>
              <a:rPr lang="en-US" dirty="0"/>
              <a:t>Bring them back in and go through solution on slide.  You may need to or want to go out to R as well.</a:t>
            </a:r>
          </a:p>
          <a:p>
            <a:pPr marL="457200" lvl="1" indent="0">
              <a:buNone/>
            </a:pPr>
            <a:endParaRPr lang="en-US" dirty="0"/>
          </a:p>
        </p:txBody>
      </p:sp>
    </p:spTree>
    <p:extLst>
      <p:ext uri="{BB962C8B-B14F-4D97-AF65-F5344CB8AC3E}">
        <p14:creationId xmlns:p14="http://schemas.microsoft.com/office/powerpoint/2010/main" val="3388319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1A23-766A-90EB-5113-07FEDB839A2A}"/>
              </a:ext>
            </a:extLst>
          </p:cNvPr>
          <p:cNvSpPr>
            <a:spLocks noGrp="1"/>
          </p:cNvSpPr>
          <p:nvPr>
            <p:ph type="title"/>
          </p:nvPr>
        </p:nvSpPr>
        <p:spPr>
          <a:xfrm>
            <a:off x="318052" y="365126"/>
            <a:ext cx="8577470" cy="1325563"/>
          </a:xfrm>
        </p:spPr>
        <p:txBody>
          <a:bodyPr/>
          <a:lstStyle/>
          <a:p>
            <a:r>
              <a:rPr lang="en-US" dirty="0"/>
              <a:t>CLT and the Beachcomber Problem</a:t>
            </a:r>
          </a:p>
        </p:txBody>
      </p:sp>
      <p:sp>
        <p:nvSpPr>
          <p:cNvPr id="3" name="Content Placeholder 2">
            <a:extLst>
              <a:ext uri="{FF2B5EF4-FFF2-40B4-BE49-F238E27FC236}">
                <a16:creationId xmlns:a16="http://schemas.microsoft.com/office/drawing/2014/main" id="{CF6A54CE-34F7-94A5-B522-9F47C05D6729}"/>
              </a:ext>
            </a:extLst>
          </p:cNvPr>
          <p:cNvSpPr>
            <a:spLocks noGrp="1"/>
          </p:cNvSpPr>
          <p:nvPr>
            <p:ph idx="1"/>
          </p:nvPr>
        </p:nvSpPr>
        <p:spPr/>
        <p:txBody>
          <a:bodyPr>
            <a:normAutofit fontScale="92500"/>
          </a:bodyPr>
          <a:lstStyle/>
          <a:p>
            <a:r>
              <a:rPr lang="en-US" dirty="0"/>
              <a:t>In your Breakout Group:</a:t>
            </a:r>
          </a:p>
          <a:p>
            <a:pPr lvl="1"/>
            <a:r>
              <a:rPr lang="en-US" dirty="0"/>
              <a:t>Adapt the CLT code generate sample means from a normal distribution with mean 28 and standard deviation 7 years.</a:t>
            </a:r>
          </a:p>
          <a:p>
            <a:pPr lvl="1"/>
            <a:r>
              <a:rPr lang="en-US" dirty="0"/>
              <a:t>Run another T-Test, this time testing the null hypothesis that the true mean age of patrons at the beach comber is 28.  Does the </a:t>
            </a:r>
            <a:r>
              <a:rPr lang="en-US" dirty="0" err="1"/>
              <a:t>pvalue</a:t>
            </a:r>
            <a:r>
              <a:rPr lang="en-US" dirty="0"/>
              <a:t> reflect what you found in your simulation?  </a:t>
            </a:r>
          </a:p>
          <a:p>
            <a:pPr lvl="1"/>
            <a:r>
              <a:rPr lang="en-US" dirty="0"/>
              <a:t>Repeat the above again for a true mean of 30.  Does the CLT and the T-Test suggest that the data are consistent or inconsistent with a true mean age of patrons being 30?  </a:t>
            </a:r>
          </a:p>
          <a:p>
            <a:pPr lvl="1"/>
            <a:r>
              <a:rPr lang="en-US" dirty="0"/>
              <a:t>Your client just asked you how are the CLT and T-Test are related?  How do you respond?</a:t>
            </a:r>
          </a:p>
          <a:p>
            <a:pPr lvl="1"/>
            <a:endParaRPr lang="en-US" dirty="0"/>
          </a:p>
        </p:txBody>
      </p:sp>
    </p:spTree>
    <p:extLst>
      <p:ext uri="{BB962C8B-B14F-4D97-AF65-F5344CB8AC3E}">
        <p14:creationId xmlns:p14="http://schemas.microsoft.com/office/powerpoint/2010/main" val="775576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5DE9-2962-3646-847E-B4C89BBEC317}"/>
              </a:ext>
            </a:extLst>
          </p:cNvPr>
          <p:cNvSpPr>
            <a:spLocks noGrp="1"/>
          </p:cNvSpPr>
          <p:nvPr>
            <p:ph type="title"/>
          </p:nvPr>
        </p:nvSpPr>
        <p:spPr>
          <a:xfrm>
            <a:off x="881569" y="2476028"/>
            <a:ext cx="7886700" cy="1325563"/>
          </a:xfrm>
        </p:spPr>
        <p:txBody>
          <a:bodyPr>
            <a:normAutofit fontScale="90000"/>
          </a:bodyPr>
          <a:lstStyle/>
          <a:p>
            <a:pPr algn="ctr"/>
            <a:r>
              <a:rPr lang="en-US" dirty="0"/>
              <a:t>So Important!!!</a:t>
            </a:r>
            <a:br>
              <a:rPr lang="en-US" dirty="0"/>
            </a:br>
            <a:br>
              <a:rPr lang="en-US" dirty="0"/>
            </a:br>
            <a:r>
              <a:rPr lang="en-US" dirty="0"/>
              <a:t>Takeaways and Questions!!!</a:t>
            </a:r>
          </a:p>
        </p:txBody>
      </p:sp>
    </p:spTree>
    <p:extLst>
      <p:ext uri="{BB962C8B-B14F-4D97-AF65-F5344CB8AC3E}">
        <p14:creationId xmlns:p14="http://schemas.microsoft.com/office/powerpoint/2010/main" val="2374897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77F6-4A74-DB08-F18C-2BD9A75A6276}"/>
              </a:ext>
            </a:extLst>
          </p:cNvPr>
          <p:cNvSpPr>
            <a:spLocks noGrp="1"/>
          </p:cNvSpPr>
          <p:nvPr>
            <p:ph type="title"/>
          </p:nvPr>
        </p:nvSpPr>
        <p:spPr>
          <a:xfrm>
            <a:off x="628650" y="2675731"/>
            <a:ext cx="7886700" cy="1325563"/>
          </a:xfrm>
        </p:spPr>
        <p:txBody>
          <a:bodyPr/>
          <a:lstStyle/>
          <a:p>
            <a:r>
              <a:rPr lang="en-US" dirty="0"/>
              <a:t>Data Science News of the Week!</a:t>
            </a:r>
          </a:p>
        </p:txBody>
      </p:sp>
    </p:spTree>
    <p:extLst>
      <p:ext uri="{BB962C8B-B14F-4D97-AF65-F5344CB8AC3E}">
        <p14:creationId xmlns:p14="http://schemas.microsoft.com/office/powerpoint/2010/main" val="1983408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70F1-555D-E945-BAC0-32D678CECD70}"/>
              </a:ext>
            </a:extLst>
          </p:cNvPr>
          <p:cNvSpPr>
            <a:spLocks noGrp="1"/>
          </p:cNvSpPr>
          <p:nvPr>
            <p:ph type="title"/>
          </p:nvPr>
        </p:nvSpPr>
        <p:spPr>
          <a:xfrm>
            <a:off x="617498" y="164405"/>
            <a:ext cx="7886700" cy="660786"/>
          </a:xfrm>
        </p:spPr>
        <p:txBody>
          <a:bodyPr>
            <a:normAutofit fontScale="90000"/>
          </a:bodyPr>
          <a:lstStyle/>
          <a:p>
            <a:r>
              <a:rPr lang="en-US" dirty="0"/>
              <a:t>Data Science Profiles!</a:t>
            </a:r>
          </a:p>
        </p:txBody>
      </p:sp>
      <p:pic>
        <p:nvPicPr>
          <p:cNvPr id="4" name="Picture 3">
            <a:extLst>
              <a:ext uri="{FF2B5EF4-FFF2-40B4-BE49-F238E27FC236}">
                <a16:creationId xmlns:a16="http://schemas.microsoft.com/office/drawing/2014/main" id="{EE647BFA-288D-4845-B682-770588D09134}"/>
              </a:ext>
            </a:extLst>
          </p:cNvPr>
          <p:cNvPicPr>
            <a:picLocks noChangeAspect="1"/>
          </p:cNvPicPr>
          <p:nvPr/>
        </p:nvPicPr>
        <p:blipFill>
          <a:blip r:embed="rId2"/>
          <a:stretch>
            <a:fillRect/>
          </a:stretch>
        </p:blipFill>
        <p:spPr>
          <a:xfrm>
            <a:off x="450230" y="976570"/>
            <a:ext cx="1888551" cy="1866992"/>
          </a:xfrm>
          <a:prstGeom prst="rect">
            <a:avLst/>
          </a:prstGeom>
        </p:spPr>
      </p:pic>
      <p:pic>
        <p:nvPicPr>
          <p:cNvPr id="5" name="Picture 1" descr="exercise-v2_files/figure-pptx/unnamed-chunk-1-1.png">
            <a:extLst>
              <a:ext uri="{FF2B5EF4-FFF2-40B4-BE49-F238E27FC236}">
                <a16:creationId xmlns:a16="http://schemas.microsoft.com/office/drawing/2014/main" id="{9A3E2A5F-CFE9-9448-86E6-97D284256571}"/>
              </a:ext>
            </a:extLst>
          </p:cNvPr>
          <p:cNvPicPr>
            <a:picLocks noGrp="1" noChangeAspect="1"/>
          </p:cNvPicPr>
          <p:nvPr/>
        </p:nvPicPr>
        <p:blipFill>
          <a:blip r:embed="rId3"/>
          <a:stretch>
            <a:fillRect/>
          </a:stretch>
        </p:blipFill>
        <p:spPr bwMode="auto">
          <a:xfrm>
            <a:off x="3345225" y="976570"/>
            <a:ext cx="2333740" cy="1866992"/>
          </a:xfrm>
          <a:prstGeom prst="rect">
            <a:avLst/>
          </a:prstGeom>
          <a:noFill/>
          <a:ln w="9525">
            <a:noFill/>
            <a:headEnd/>
            <a:tailEnd/>
          </a:ln>
        </p:spPr>
      </p:pic>
      <p:pic>
        <p:nvPicPr>
          <p:cNvPr id="7" name="Picture 6">
            <a:extLst>
              <a:ext uri="{FF2B5EF4-FFF2-40B4-BE49-F238E27FC236}">
                <a16:creationId xmlns:a16="http://schemas.microsoft.com/office/drawing/2014/main" id="{120EC1A4-422F-FB48-BA81-8F7AD05811E5}"/>
              </a:ext>
            </a:extLst>
          </p:cNvPr>
          <p:cNvPicPr>
            <a:picLocks noChangeAspect="1"/>
          </p:cNvPicPr>
          <p:nvPr/>
        </p:nvPicPr>
        <p:blipFill rotWithShape="1">
          <a:blip r:embed="rId4"/>
          <a:srcRect t="5941"/>
          <a:stretch/>
        </p:blipFill>
        <p:spPr>
          <a:xfrm>
            <a:off x="6393194" y="1259039"/>
            <a:ext cx="2374900" cy="1302053"/>
          </a:xfrm>
          <a:prstGeom prst="rect">
            <a:avLst/>
          </a:prstGeom>
        </p:spPr>
      </p:pic>
      <p:pic>
        <p:nvPicPr>
          <p:cNvPr id="8" name="Picture 7">
            <a:extLst>
              <a:ext uri="{FF2B5EF4-FFF2-40B4-BE49-F238E27FC236}">
                <a16:creationId xmlns:a16="http://schemas.microsoft.com/office/drawing/2014/main" id="{42981569-0274-A64A-B6C9-43794E144516}"/>
              </a:ext>
            </a:extLst>
          </p:cNvPr>
          <p:cNvPicPr>
            <a:picLocks noChangeAspect="1"/>
          </p:cNvPicPr>
          <p:nvPr/>
        </p:nvPicPr>
        <p:blipFill>
          <a:blip r:embed="rId5"/>
          <a:stretch>
            <a:fillRect/>
          </a:stretch>
        </p:blipFill>
        <p:spPr>
          <a:xfrm>
            <a:off x="207570" y="3117851"/>
            <a:ext cx="2407043" cy="1318710"/>
          </a:xfrm>
          <a:prstGeom prst="rect">
            <a:avLst/>
          </a:prstGeom>
        </p:spPr>
      </p:pic>
      <p:pic>
        <p:nvPicPr>
          <p:cNvPr id="11" name="Picture 10">
            <a:extLst>
              <a:ext uri="{FF2B5EF4-FFF2-40B4-BE49-F238E27FC236}">
                <a16:creationId xmlns:a16="http://schemas.microsoft.com/office/drawing/2014/main" id="{62FE5BBD-9E6A-C849-8806-6182BEDABCDA}"/>
              </a:ext>
            </a:extLst>
          </p:cNvPr>
          <p:cNvPicPr>
            <a:picLocks noChangeAspect="1"/>
          </p:cNvPicPr>
          <p:nvPr/>
        </p:nvPicPr>
        <p:blipFill>
          <a:blip r:embed="rId6"/>
          <a:stretch>
            <a:fillRect/>
          </a:stretch>
        </p:blipFill>
        <p:spPr>
          <a:xfrm>
            <a:off x="6285264" y="2995190"/>
            <a:ext cx="2590761" cy="1607816"/>
          </a:xfrm>
          <a:prstGeom prst="rect">
            <a:avLst/>
          </a:prstGeom>
        </p:spPr>
      </p:pic>
      <p:pic>
        <p:nvPicPr>
          <p:cNvPr id="12" name="Picture 11">
            <a:extLst>
              <a:ext uri="{FF2B5EF4-FFF2-40B4-BE49-F238E27FC236}">
                <a16:creationId xmlns:a16="http://schemas.microsoft.com/office/drawing/2014/main" id="{6BAA9573-33B9-9443-956D-09EC568D3F0C}"/>
              </a:ext>
            </a:extLst>
          </p:cNvPr>
          <p:cNvPicPr>
            <a:picLocks noChangeAspect="1"/>
          </p:cNvPicPr>
          <p:nvPr/>
        </p:nvPicPr>
        <p:blipFill>
          <a:blip r:embed="rId7"/>
          <a:stretch>
            <a:fillRect/>
          </a:stretch>
        </p:blipFill>
        <p:spPr>
          <a:xfrm>
            <a:off x="207570" y="5136222"/>
            <a:ext cx="2518929" cy="1075007"/>
          </a:xfrm>
          <a:prstGeom prst="rect">
            <a:avLst/>
          </a:prstGeom>
        </p:spPr>
      </p:pic>
      <p:pic>
        <p:nvPicPr>
          <p:cNvPr id="3" name="Picture 2">
            <a:extLst>
              <a:ext uri="{FF2B5EF4-FFF2-40B4-BE49-F238E27FC236}">
                <a16:creationId xmlns:a16="http://schemas.microsoft.com/office/drawing/2014/main" id="{4BFC908C-6CBB-1843-81E9-C27E78D2EAE4}"/>
              </a:ext>
            </a:extLst>
          </p:cNvPr>
          <p:cNvPicPr>
            <a:picLocks noChangeAspect="1"/>
          </p:cNvPicPr>
          <p:nvPr/>
        </p:nvPicPr>
        <p:blipFill>
          <a:blip r:embed="rId8"/>
          <a:stretch>
            <a:fillRect/>
          </a:stretch>
        </p:blipFill>
        <p:spPr>
          <a:xfrm>
            <a:off x="2883277" y="3276916"/>
            <a:ext cx="3257637" cy="1038606"/>
          </a:xfrm>
          <a:prstGeom prst="rect">
            <a:avLst/>
          </a:prstGeom>
        </p:spPr>
      </p:pic>
      <p:pic>
        <p:nvPicPr>
          <p:cNvPr id="6" name="Picture 5">
            <a:extLst>
              <a:ext uri="{FF2B5EF4-FFF2-40B4-BE49-F238E27FC236}">
                <a16:creationId xmlns:a16="http://schemas.microsoft.com/office/drawing/2014/main" id="{D0D76899-524E-E841-9255-AD9F5D125024}"/>
              </a:ext>
            </a:extLst>
          </p:cNvPr>
          <p:cNvPicPr>
            <a:picLocks noChangeAspect="1"/>
          </p:cNvPicPr>
          <p:nvPr/>
        </p:nvPicPr>
        <p:blipFill>
          <a:blip r:embed="rId9"/>
          <a:stretch>
            <a:fillRect/>
          </a:stretch>
        </p:blipFill>
        <p:spPr>
          <a:xfrm>
            <a:off x="6427814" y="5037104"/>
            <a:ext cx="2340280" cy="1370391"/>
          </a:xfrm>
          <a:prstGeom prst="rect">
            <a:avLst/>
          </a:prstGeom>
        </p:spPr>
      </p:pic>
      <p:pic>
        <p:nvPicPr>
          <p:cNvPr id="9" name="Picture 8">
            <a:extLst>
              <a:ext uri="{FF2B5EF4-FFF2-40B4-BE49-F238E27FC236}">
                <a16:creationId xmlns:a16="http://schemas.microsoft.com/office/drawing/2014/main" id="{2B2E50F3-6402-D247-9282-09EB7671AE5C}"/>
              </a:ext>
            </a:extLst>
          </p:cNvPr>
          <p:cNvPicPr>
            <a:picLocks noChangeAspect="1"/>
          </p:cNvPicPr>
          <p:nvPr/>
        </p:nvPicPr>
        <p:blipFill>
          <a:blip r:embed="rId10"/>
          <a:stretch>
            <a:fillRect/>
          </a:stretch>
        </p:blipFill>
        <p:spPr>
          <a:xfrm>
            <a:off x="3447130" y="4699781"/>
            <a:ext cx="2135557" cy="1511448"/>
          </a:xfrm>
          <a:prstGeom prst="rect">
            <a:avLst/>
          </a:prstGeom>
        </p:spPr>
      </p:pic>
    </p:spTree>
    <p:extLst>
      <p:ext uri="{BB962C8B-B14F-4D97-AF65-F5344CB8AC3E}">
        <p14:creationId xmlns:p14="http://schemas.microsoft.com/office/powerpoint/2010/main" val="313058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B881-752E-E64C-C8C6-71942AA665F6}"/>
              </a:ext>
            </a:extLst>
          </p:cNvPr>
          <p:cNvSpPr>
            <a:spLocks noGrp="1"/>
          </p:cNvSpPr>
          <p:nvPr>
            <p:ph type="title"/>
          </p:nvPr>
        </p:nvSpPr>
        <p:spPr>
          <a:xfrm>
            <a:off x="297226" y="218709"/>
            <a:ext cx="3953287" cy="1325563"/>
          </a:xfrm>
        </p:spPr>
        <p:txBody>
          <a:bodyPr/>
          <a:lstStyle/>
          <a:p>
            <a:r>
              <a:rPr lang="en-US" dirty="0"/>
              <a:t>Our Data Science Profiles!</a:t>
            </a:r>
          </a:p>
        </p:txBody>
      </p:sp>
      <p:pic>
        <p:nvPicPr>
          <p:cNvPr id="4" name="Picture 3">
            <a:extLst>
              <a:ext uri="{FF2B5EF4-FFF2-40B4-BE49-F238E27FC236}">
                <a16:creationId xmlns:a16="http://schemas.microsoft.com/office/drawing/2014/main" id="{9E8BD35A-4F11-C6A9-9758-4B616287DA42}"/>
              </a:ext>
            </a:extLst>
          </p:cNvPr>
          <p:cNvPicPr>
            <a:picLocks noChangeAspect="1"/>
          </p:cNvPicPr>
          <p:nvPr/>
        </p:nvPicPr>
        <p:blipFill>
          <a:blip r:embed="rId2"/>
          <a:stretch>
            <a:fillRect/>
          </a:stretch>
        </p:blipFill>
        <p:spPr>
          <a:xfrm>
            <a:off x="367748" y="1922729"/>
            <a:ext cx="2956779" cy="1325563"/>
          </a:xfrm>
          <a:prstGeom prst="rect">
            <a:avLst/>
          </a:prstGeom>
        </p:spPr>
      </p:pic>
      <p:pic>
        <p:nvPicPr>
          <p:cNvPr id="5" name="Picture 4">
            <a:extLst>
              <a:ext uri="{FF2B5EF4-FFF2-40B4-BE49-F238E27FC236}">
                <a16:creationId xmlns:a16="http://schemas.microsoft.com/office/drawing/2014/main" id="{CDB674AE-ED53-8664-A68B-31B7A778D65E}"/>
              </a:ext>
            </a:extLst>
          </p:cNvPr>
          <p:cNvPicPr>
            <a:picLocks noChangeAspect="1"/>
          </p:cNvPicPr>
          <p:nvPr/>
        </p:nvPicPr>
        <p:blipFill>
          <a:blip r:embed="rId3"/>
          <a:stretch>
            <a:fillRect/>
          </a:stretch>
        </p:blipFill>
        <p:spPr>
          <a:xfrm>
            <a:off x="3451306" y="1690689"/>
            <a:ext cx="2632855" cy="1448536"/>
          </a:xfrm>
          <a:prstGeom prst="rect">
            <a:avLst/>
          </a:prstGeom>
        </p:spPr>
      </p:pic>
      <p:pic>
        <p:nvPicPr>
          <p:cNvPr id="6" name="Picture 5">
            <a:extLst>
              <a:ext uri="{FF2B5EF4-FFF2-40B4-BE49-F238E27FC236}">
                <a16:creationId xmlns:a16="http://schemas.microsoft.com/office/drawing/2014/main" id="{D5D3FD84-64AB-58D7-C4DE-990306534307}"/>
              </a:ext>
            </a:extLst>
          </p:cNvPr>
          <p:cNvPicPr>
            <a:picLocks noChangeAspect="1"/>
          </p:cNvPicPr>
          <p:nvPr/>
        </p:nvPicPr>
        <p:blipFill>
          <a:blip r:embed="rId4"/>
          <a:stretch>
            <a:fillRect/>
          </a:stretch>
        </p:blipFill>
        <p:spPr>
          <a:xfrm>
            <a:off x="6210941" y="2020304"/>
            <a:ext cx="2782957" cy="1118921"/>
          </a:xfrm>
          <a:prstGeom prst="rect">
            <a:avLst/>
          </a:prstGeom>
        </p:spPr>
      </p:pic>
      <p:pic>
        <p:nvPicPr>
          <p:cNvPr id="7" name="Picture 6">
            <a:extLst>
              <a:ext uri="{FF2B5EF4-FFF2-40B4-BE49-F238E27FC236}">
                <a16:creationId xmlns:a16="http://schemas.microsoft.com/office/drawing/2014/main" id="{7AC85AF6-B11A-440B-C94E-BC81CCA375B2}"/>
              </a:ext>
            </a:extLst>
          </p:cNvPr>
          <p:cNvPicPr>
            <a:picLocks noChangeAspect="1"/>
          </p:cNvPicPr>
          <p:nvPr/>
        </p:nvPicPr>
        <p:blipFill>
          <a:blip r:embed="rId5"/>
          <a:stretch>
            <a:fillRect/>
          </a:stretch>
        </p:blipFill>
        <p:spPr>
          <a:xfrm>
            <a:off x="380115" y="3948181"/>
            <a:ext cx="2932043" cy="543563"/>
          </a:xfrm>
          <a:prstGeom prst="rect">
            <a:avLst/>
          </a:prstGeom>
        </p:spPr>
      </p:pic>
      <p:pic>
        <p:nvPicPr>
          <p:cNvPr id="8" name="Picture 7">
            <a:extLst>
              <a:ext uri="{FF2B5EF4-FFF2-40B4-BE49-F238E27FC236}">
                <a16:creationId xmlns:a16="http://schemas.microsoft.com/office/drawing/2014/main" id="{F833374D-8D10-B0E5-AC74-CD136E61D123}"/>
              </a:ext>
            </a:extLst>
          </p:cNvPr>
          <p:cNvPicPr>
            <a:picLocks noChangeAspect="1"/>
          </p:cNvPicPr>
          <p:nvPr/>
        </p:nvPicPr>
        <p:blipFill>
          <a:blip r:embed="rId6"/>
          <a:stretch>
            <a:fillRect/>
          </a:stretch>
        </p:blipFill>
        <p:spPr>
          <a:xfrm>
            <a:off x="3376254" y="3393927"/>
            <a:ext cx="2782957" cy="1652073"/>
          </a:xfrm>
          <a:prstGeom prst="rect">
            <a:avLst/>
          </a:prstGeom>
        </p:spPr>
      </p:pic>
      <p:pic>
        <p:nvPicPr>
          <p:cNvPr id="9" name="Picture 8">
            <a:extLst>
              <a:ext uri="{FF2B5EF4-FFF2-40B4-BE49-F238E27FC236}">
                <a16:creationId xmlns:a16="http://schemas.microsoft.com/office/drawing/2014/main" id="{8DDF86B3-1539-2036-6F2D-363DE91756D8}"/>
              </a:ext>
            </a:extLst>
          </p:cNvPr>
          <p:cNvPicPr>
            <a:picLocks noChangeAspect="1"/>
          </p:cNvPicPr>
          <p:nvPr/>
        </p:nvPicPr>
        <p:blipFill>
          <a:blip r:embed="rId7"/>
          <a:stretch>
            <a:fillRect/>
          </a:stretch>
        </p:blipFill>
        <p:spPr>
          <a:xfrm>
            <a:off x="6341165" y="3642459"/>
            <a:ext cx="2652733" cy="1268936"/>
          </a:xfrm>
          <a:prstGeom prst="rect">
            <a:avLst/>
          </a:prstGeom>
        </p:spPr>
      </p:pic>
      <p:pic>
        <p:nvPicPr>
          <p:cNvPr id="10" name="Picture 9">
            <a:extLst>
              <a:ext uri="{FF2B5EF4-FFF2-40B4-BE49-F238E27FC236}">
                <a16:creationId xmlns:a16="http://schemas.microsoft.com/office/drawing/2014/main" id="{2900629D-43B7-1610-2BF6-64C34FE3BCD5}"/>
              </a:ext>
            </a:extLst>
          </p:cNvPr>
          <p:cNvPicPr>
            <a:picLocks noChangeAspect="1"/>
          </p:cNvPicPr>
          <p:nvPr/>
        </p:nvPicPr>
        <p:blipFill>
          <a:blip r:embed="rId8"/>
          <a:stretch>
            <a:fillRect/>
          </a:stretch>
        </p:blipFill>
        <p:spPr>
          <a:xfrm>
            <a:off x="409731" y="5046000"/>
            <a:ext cx="2703442" cy="1405623"/>
          </a:xfrm>
          <a:prstGeom prst="rect">
            <a:avLst/>
          </a:prstGeom>
        </p:spPr>
      </p:pic>
      <p:pic>
        <p:nvPicPr>
          <p:cNvPr id="11" name="Picture 10">
            <a:extLst>
              <a:ext uri="{FF2B5EF4-FFF2-40B4-BE49-F238E27FC236}">
                <a16:creationId xmlns:a16="http://schemas.microsoft.com/office/drawing/2014/main" id="{C0F69465-8EAE-1945-E224-1BA24FD9D3BC}"/>
              </a:ext>
            </a:extLst>
          </p:cNvPr>
          <p:cNvPicPr>
            <a:picLocks noChangeAspect="1"/>
          </p:cNvPicPr>
          <p:nvPr/>
        </p:nvPicPr>
        <p:blipFill>
          <a:blip r:embed="rId9"/>
          <a:stretch>
            <a:fillRect/>
          </a:stretch>
        </p:blipFill>
        <p:spPr>
          <a:xfrm>
            <a:off x="3565983" y="5300702"/>
            <a:ext cx="2012033" cy="1405624"/>
          </a:xfrm>
          <a:prstGeom prst="rect">
            <a:avLst/>
          </a:prstGeom>
        </p:spPr>
      </p:pic>
      <p:pic>
        <p:nvPicPr>
          <p:cNvPr id="12" name="Picture 11">
            <a:extLst>
              <a:ext uri="{FF2B5EF4-FFF2-40B4-BE49-F238E27FC236}">
                <a16:creationId xmlns:a16="http://schemas.microsoft.com/office/drawing/2014/main" id="{C78E002F-5AB5-D81F-40FD-6A4E6D57356C}"/>
              </a:ext>
            </a:extLst>
          </p:cNvPr>
          <p:cNvPicPr>
            <a:picLocks noChangeAspect="1"/>
          </p:cNvPicPr>
          <p:nvPr/>
        </p:nvPicPr>
        <p:blipFill>
          <a:blip r:embed="rId10"/>
          <a:stretch>
            <a:fillRect/>
          </a:stretch>
        </p:blipFill>
        <p:spPr>
          <a:xfrm>
            <a:off x="6030826" y="5334983"/>
            <a:ext cx="2733059" cy="1118921"/>
          </a:xfrm>
          <a:prstGeom prst="rect">
            <a:avLst/>
          </a:prstGeom>
        </p:spPr>
      </p:pic>
      <p:pic>
        <p:nvPicPr>
          <p:cNvPr id="13" name="Picture 12">
            <a:extLst>
              <a:ext uri="{FF2B5EF4-FFF2-40B4-BE49-F238E27FC236}">
                <a16:creationId xmlns:a16="http://schemas.microsoft.com/office/drawing/2014/main" id="{E5B26CC2-7540-6634-0E8B-7A5B45162F9B}"/>
              </a:ext>
            </a:extLst>
          </p:cNvPr>
          <p:cNvPicPr>
            <a:picLocks noChangeAspect="1"/>
          </p:cNvPicPr>
          <p:nvPr/>
        </p:nvPicPr>
        <p:blipFill>
          <a:blip r:embed="rId11"/>
          <a:stretch>
            <a:fillRect/>
          </a:stretch>
        </p:blipFill>
        <p:spPr>
          <a:xfrm>
            <a:off x="6667927" y="218709"/>
            <a:ext cx="2178847" cy="1471716"/>
          </a:xfrm>
          <a:prstGeom prst="rect">
            <a:avLst/>
          </a:prstGeom>
        </p:spPr>
      </p:pic>
      <p:pic>
        <p:nvPicPr>
          <p:cNvPr id="14" name="Picture 13">
            <a:extLst>
              <a:ext uri="{FF2B5EF4-FFF2-40B4-BE49-F238E27FC236}">
                <a16:creationId xmlns:a16="http://schemas.microsoft.com/office/drawing/2014/main" id="{C70C8CAE-EDE6-6869-8FB5-7A358F11C52B}"/>
              </a:ext>
            </a:extLst>
          </p:cNvPr>
          <p:cNvPicPr>
            <a:picLocks noChangeAspect="1"/>
          </p:cNvPicPr>
          <p:nvPr/>
        </p:nvPicPr>
        <p:blipFill>
          <a:blip r:embed="rId12"/>
          <a:stretch>
            <a:fillRect/>
          </a:stretch>
        </p:blipFill>
        <p:spPr>
          <a:xfrm>
            <a:off x="4161061" y="682374"/>
            <a:ext cx="2373342" cy="1008051"/>
          </a:xfrm>
          <a:prstGeom prst="rect">
            <a:avLst/>
          </a:prstGeom>
        </p:spPr>
      </p:pic>
    </p:spTree>
    <p:extLst>
      <p:ext uri="{BB962C8B-B14F-4D97-AF65-F5344CB8AC3E}">
        <p14:creationId xmlns:p14="http://schemas.microsoft.com/office/powerpoint/2010/main" val="1172942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9E1E-083E-4C3D-334A-A8FDA7F58FE7}"/>
              </a:ext>
            </a:extLst>
          </p:cNvPr>
          <p:cNvSpPr>
            <a:spLocks noGrp="1"/>
          </p:cNvSpPr>
          <p:nvPr>
            <p:ph type="title"/>
          </p:nvPr>
        </p:nvSpPr>
        <p:spPr>
          <a:xfrm>
            <a:off x="628650" y="365126"/>
            <a:ext cx="2168979" cy="1325563"/>
          </a:xfrm>
        </p:spPr>
        <p:txBody>
          <a:bodyPr>
            <a:normAutofit fontScale="90000"/>
          </a:bodyPr>
          <a:lstStyle/>
          <a:p>
            <a:r>
              <a:rPr lang="en-US" dirty="0"/>
              <a:t>Out Data Profiles!</a:t>
            </a:r>
          </a:p>
        </p:txBody>
      </p:sp>
      <p:pic>
        <p:nvPicPr>
          <p:cNvPr id="4" name="Picture 3">
            <a:extLst>
              <a:ext uri="{FF2B5EF4-FFF2-40B4-BE49-F238E27FC236}">
                <a16:creationId xmlns:a16="http://schemas.microsoft.com/office/drawing/2014/main" id="{AA974BBB-FF41-5AB2-2560-687F791133A5}"/>
              </a:ext>
            </a:extLst>
          </p:cNvPr>
          <p:cNvPicPr>
            <a:picLocks noChangeAspect="1"/>
          </p:cNvPicPr>
          <p:nvPr/>
        </p:nvPicPr>
        <p:blipFill>
          <a:blip r:embed="rId2"/>
          <a:stretch>
            <a:fillRect/>
          </a:stretch>
        </p:blipFill>
        <p:spPr>
          <a:xfrm>
            <a:off x="3094264" y="533514"/>
            <a:ext cx="2481755" cy="988786"/>
          </a:xfrm>
          <a:prstGeom prst="rect">
            <a:avLst/>
          </a:prstGeom>
        </p:spPr>
      </p:pic>
      <p:pic>
        <p:nvPicPr>
          <p:cNvPr id="5" name="Picture 4">
            <a:extLst>
              <a:ext uri="{FF2B5EF4-FFF2-40B4-BE49-F238E27FC236}">
                <a16:creationId xmlns:a16="http://schemas.microsoft.com/office/drawing/2014/main" id="{B785780A-5276-77FE-DE16-97BFF50DBC6F}"/>
              </a:ext>
            </a:extLst>
          </p:cNvPr>
          <p:cNvPicPr>
            <a:picLocks noChangeAspect="1"/>
          </p:cNvPicPr>
          <p:nvPr/>
        </p:nvPicPr>
        <p:blipFill>
          <a:blip r:embed="rId3"/>
          <a:stretch>
            <a:fillRect/>
          </a:stretch>
        </p:blipFill>
        <p:spPr>
          <a:xfrm>
            <a:off x="5715000" y="365126"/>
            <a:ext cx="2230404" cy="1325563"/>
          </a:xfrm>
          <a:prstGeom prst="rect">
            <a:avLst/>
          </a:prstGeom>
        </p:spPr>
      </p:pic>
      <p:pic>
        <p:nvPicPr>
          <p:cNvPr id="6" name="Picture 5">
            <a:extLst>
              <a:ext uri="{FF2B5EF4-FFF2-40B4-BE49-F238E27FC236}">
                <a16:creationId xmlns:a16="http://schemas.microsoft.com/office/drawing/2014/main" id="{7C8E0944-CE75-063A-F49A-C8D8DEFE54E7}"/>
              </a:ext>
            </a:extLst>
          </p:cNvPr>
          <p:cNvPicPr>
            <a:picLocks noChangeAspect="1"/>
          </p:cNvPicPr>
          <p:nvPr/>
        </p:nvPicPr>
        <p:blipFill>
          <a:blip r:embed="rId4"/>
          <a:stretch>
            <a:fillRect/>
          </a:stretch>
        </p:blipFill>
        <p:spPr>
          <a:xfrm>
            <a:off x="381000" y="1796759"/>
            <a:ext cx="1689100" cy="1163248"/>
          </a:xfrm>
          <a:prstGeom prst="rect">
            <a:avLst/>
          </a:prstGeom>
        </p:spPr>
      </p:pic>
      <p:pic>
        <p:nvPicPr>
          <p:cNvPr id="7" name="Picture 6">
            <a:extLst>
              <a:ext uri="{FF2B5EF4-FFF2-40B4-BE49-F238E27FC236}">
                <a16:creationId xmlns:a16="http://schemas.microsoft.com/office/drawing/2014/main" id="{860DAE6F-F52B-BD52-CFFD-D4D529FAAB8D}"/>
              </a:ext>
            </a:extLst>
          </p:cNvPr>
          <p:cNvPicPr>
            <a:picLocks noChangeAspect="1"/>
          </p:cNvPicPr>
          <p:nvPr/>
        </p:nvPicPr>
        <p:blipFill>
          <a:blip r:embed="rId5"/>
          <a:stretch>
            <a:fillRect/>
          </a:stretch>
        </p:blipFill>
        <p:spPr>
          <a:xfrm>
            <a:off x="2201541" y="2085420"/>
            <a:ext cx="2133600" cy="585926"/>
          </a:xfrm>
          <a:prstGeom prst="rect">
            <a:avLst/>
          </a:prstGeom>
        </p:spPr>
      </p:pic>
      <p:pic>
        <p:nvPicPr>
          <p:cNvPr id="8" name="Picture 7">
            <a:extLst>
              <a:ext uri="{FF2B5EF4-FFF2-40B4-BE49-F238E27FC236}">
                <a16:creationId xmlns:a16="http://schemas.microsoft.com/office/drawing/2014/main" id="{D72B86F0-0601-9D6C-FC18-A7DB8EE6CFB3}"/>
              </a:ext>
            </a:extLst>
          </p:cNvPr>
          <p:cNvPicPr>
            <a:picLocks noChangeAspect="1"/>
          </p:cNvPicPr>
          <p:nvPr/>
        </p:nvPicPr>
        <p:blipFill>
          <a:blip r:embed="rId6"/>
          <a:stretch>
            <a:fillRect/>
          </a:stretch>
        </p:blipFill>
        <p:spPr>
          <a:xfrm>
            <a:off x="4466582" y="1946013"/>
            <a:ext cx="2382063" cy="857060"/>
          </a:xfrm>
          <a:prstGeom prst="rect">
            <a:avLst/>
          </a:prstGeom>
        </p:spPr>
      </p:pic>
      <p:pic>
        <p:nvPicPr>
          <p:cNvPr id="9" name="Picture 8">
            <a:extLst>
              <a:ext uri="{FF2B5EF4-FFF2-40B4-BE49-F238E27FC236}">
                <a16:creationId xmlns:a16="http://schemas.microsoft.com/office/drawing/2014/main" id="{28241C3F-FC0C-21BD-B214-A08382EDF165}"/>
              </a:ext>
            </a:extLst>
          </p:cNvPr>
          <p:cNvPicPr>
            <a:picLocks noChangeAspect="1"/>
          </p:cNvPicPr>
          <p:nvPr/>
        </p:nvPicPr>
        <p:blipFill>
          <a:blip r:embed="rId7"/>
          <a:stretch>
            <a:fillRect/>
          </a:stretch>
        </p:blipFill>
        <p:spPr>
          <a:xfrm>
            <a:off x="7014274" y="1796759"/>
            <a:ext cx="1176440" cy="1094014"/>
          </a:xfrm>
          <a:prstGeom prst="rect">
            <a:avLst/>
          </a:prstGeom>
        </p:spPr>
      </p:pic>
      <p:pic>
        <p:nvPicPr>
          <p:cNvPr id="10" name="Picture 9">
            <a:extLst>
              <a:ext uri="{FF2B5EF4-FFF2-40B4-BE49-F238E27FC236}">
                <a16:creationId xmlns:a16="http://schemas.microsoft.com/office/drawing/2014/main" id="{E8001AC1-9895-368B-C960-803429B4CF03}"/>
              </a:ext>
            </a:extLst>
          </p:cNvPr>
          <p:cNvPicPr>
            <a:picLocks noChangeAspect="1"/>
          </p:cNvPicPr>
          <p:nvPr/>
        </p:nvPicPr>
        <p:blipFill>
          <a:blip r:embed="rId8"/>
          <a:stretch>
            <a:fillRect/>
          </a:stretch>
        </p:blipFill>
        <p:spPr>
          <a:xfrm>
            <a:off x="175078" y="3122549"/>
            <a:ext cx="2100943" cy="612902"/>
          </a:xfrm>
          <a:prstGeom prst="rect">
            <a:avLst/>
          </a:prstGeom>
        </p:spPr>
      </p:pic>
      <p:pic>
        <p:nvPicPr>
          <p:cNvPr id="11" name="Picture 10">
            <a:extLst>
              <a:ext uri="{FF2B5EF4-FFF2-40B4-BE49-F238E27FC236}">
                <a16:creationId xmlns:a16="http://schemas.microsoft.com/office/drawing/2014/main" id="{0803D6CE-5ED8-3F2C-C0E0-962A14203AE5}"/>
              </a:ext>
            </a:extLst>
          </p:cNvPr>
          <p:cNvPicPr>
            <a:picLocks noChangeAspect="1"/>
          </p:cNvPicPr>
          <p:nvPr/>
        </p:nvPicPr>
        <p:blipFill>
          <a:blip r:embed="rId9"/>
          <a:stretch>
            <a:fillRect/>
          </a:stretch>
        </p:blipFill>
        <p:spPr>
          <a:xfrm>
            <a:off x="2421523" y="2841951"/>
            <a:ext cx="1693636" cy="1174098"/>
          </a:xfrm>
          <a:prstGeom prst="rect">
            <a:avLst/>
          </a:prstGeom>
        </p:spPr>
      </p:pic>
      <p:pic>
        <p:nvPicPr>
          <p:cNvPr id="12" name="Picture 11">
            <a:extLst>
              <a:ext uri="{FF2B5EF4-FFF2-40B4-BE49-F238E27FC236}">
                <a16:creationId xmlns:a16="http://schemas.microsoft.com/office/drawing/2014/main" id="{CF1B9E74-2AE2-9904-70DE-B211634554C3}"/>
              </a:ext>
            </a:extLst>
          </p:cNvPr>
          <p:cNvPicPr>
            <a:picLocks noChangeAspect="1"/>
          </p:cNvPicPr>
          <p:nvPr/>
        </p:nvPicPr>
        <p:blipFill>
          <a:blip r:embed="rId10"/>
          <a:stretch>
            <a:fillRect/>
          </a:stretch>
        </p:blipFill>
        <p:spPr>
          <a:xfrm>
            <a:off x="4449514" y="2832201"/>
            <a:ext cx="2230404" cy="1191886"/>
          </a:xfrm>
          <a:prstGeom prst="rect">
            <a:avLst/>
          </a:prstGeom>
        </p:spPr>
      </p:pic>
      <p:pic>
        <p:nvPicPr>
          <p:cNvPr id="13" name="Picture 12">
            <a:extLst>
              <a:ext uri="{FF2B5EF4-FFF2-40B4-BE49-F238E27FC236}">
                <a16:creationId xmlns:a16="http://schemas.microsoft.com/office/drawing/2014/main" id="{88F6E711-8854-E929-3B35-D159847F9F50}"/>
              </a:ext>
            </a:extLst>
          </p:cNvPr>
          <p:cNvPicPr>
            <a:picLocks noChangeAspect="1"/>
          </p:cNvPicPr>
          <p:nvPr/>
        </p:nvPicPr>
        <p:blipFill>
          <a:blip r:embed="rId11"/>
          <a:stretch>
            <a:fillRect/>
          </a:stretch>
        </p:blipFill>
        <p:spPr>
          <a:xfrm>
            <a:off x="6848645" y="2988962"/>
            <a:ext cx="1883229" cy="878363"/>
          </a:xfrm>
          <a:prstGeom prst="rect">
            <a:avLst/>
          </a:prstGeom>
        </p:spPr>
      </p:pic>
      <p:pic>
        <p:nvPicPr>
          <p:cNvPr id="14" name="Picture 13">
            <a:extLst>
              <a:ext uri="{FF2B5EF4-FFF2-40B4-BE49-F238E27FC236}">
                <a16:creationId xmlns:a16="http://schemas.microsoft.com/office/drawing/2014/main" id="{6B5E3EFD-D53E-FDFA-C5FD-F5B804102FF4}"/>
              </a:ext>
            </a:extLst>
          </p:cNvPr>
          <p:cNvPicPr>
            <a:picLocks noChangeAspect="1"/>
          </p:cNvPicPr>
          <p:nvPr/>
        </p:nvPicPr>
        <p:blipFill>
          <a:blip r:embed="rId12"/>
          <a:stretch>
            <a:fillRect/>
          </a:stretch>
        </p:blipFill>
        <p:spPr>
          <a:xfrm>
            <a:off x="301350" y="4016049"/>
            <a:ext cx="2025650" cy="1041400"/>
          </a:xfrm>
          <a:prstGeom prst="rect">
            <a:avLst/>
          </a:prstGeom>
        </p:spPr>
      </p:pic>
      <p:pic>
        <p:nvPicPr>
          <p:cNvPr id="15" name="Picture 14">
            <a:extLst>
              <a:ext uri="{FF2B5EF4-FFF2-40B4-BE49-F238E27FC236}">
                <a16:creationId xmlns:a16="http://schemas.microsoft.com/office/drawing/2014/main" id="{8FEDCD6E-51D2-649D-0F0B-1D03865947C2}"/>
              </a:ext>
            </a:extLst>
          </p:cNvPr>
          <p:cNvPicPr>
            <a:picLocks noChangeAspect="1"/>
          </p:cNvPicPr>
          <p:nvPr/>
        </p:nvPicPr>
        <p:blipFill>
          <a:blip r:embed="rId13"/>
          <a:stretch>
            <a:fillRect/>
          </a:stretch>
        </p:blipFill>
        <p:spPr>
          <a:xfrm>
            <a:off x="2399751" y="4091832"/>
            <a:ext cx="1913618" cy="1005587"/>
          </a:xfrm>
          <a:prstGeom prst="rect">
            <a:avLst/>
          </a:prstGeom>
        </p:spPr>
      </p:pic>
      <p:pic>
        <p:nvPicPr>
          <p:cNvPr id="16" name="Picture 15">
            <a:extLst>
              <a:ext uri="{FF2B5EF4-FFF2-40B4-BE49-F238E27FC236}">
                <a16:creationId xmlns:a16="http://schemas.microsoft.com/office/drawing/2014/main" id="{16278BC6-6A65-4459-ED64-D51BFFA25A98}"/>
              </a:ext>
            </a:extLst>
          </p:cNvPr>
          <p:cNvPicPr>
            <a:picLocks noChangeAspect="1"/>
          </p:cNvPicPr>
          <p:nvPr/>
        </p:nvPicPr>
        <p:blipFill>
          <a:blip r:embed="rId14"/>
          <a:stretch>
            <a:fillRect/>
          </a:stretch>
        </p:blipFill>
        <p:spPr>
          <a:xfrm>
            <a:off x="4444810" y="4091832"/>
            <a:ext cx="1448352" cy="1092200"/>
          </a:xfrm>
          <a:prstGeom prst="rect">
            <a:avLst/>
          </a:prstGeom>
        </p:spPr>
      </p:pic>
      <p:pic>
        <p:nvPicPr>
          <p:cNvPr id="17" name="Picture 16">
            <a:extLst>
              <a:ext uri="{FF2B5EF4-FFF2-40B4-BE49-F238E27FC236}">
                <a16:creationId xmlns:a16="http://schemas.microsoft.com/office/drawing/2014/main" id="{36A63711-2557-3449-ECEB-CC4EEFC559BD}"/>
              </a:ext>
            </a:extLst>
          </p:cNvPr>
          <p:cNvPicPr>
            <a:picLocks noChangeAspect="1"/>
          </p:cNvPicPr>
          <p:nvPr/>
        </p:nvPicPr>
        <p:blipFill>
          <a:blip r:embed="rId15"/>
          <a:stretch>
            <a:fillRect/>
          </a:stretch>
        </p:blipFill>
        <p:spPr>
          <a:xfrm>
            <a:off x="5893162" y="4240358"/>
            <a:ext cx="1786329" cy="857061"/>
          </a:xfrm>
          <a:prstGeom prst="rect">
            <a:avLst/>
          </a:prstGeom>
        </p:spPr>
      </p:pic>
      <p:pic>
        <p:nvPicPr>
          <p:cNvPr id="18" name="Picture 17">
            <a:extLst>
              <a:ext uri="{FF2B5EF4-FFF2-40B4-BE49-F238E27FC236}">
                <a16:creationId xmlns:a16="http://schemas.microsoft.com/office/drawing/2014/main" id="{250C0BE2-46EF-E6D1-F077-33B709E30670}"/>
              </a:ext>
            </a:extLst>
          </p:cNvPr>
          <p:cNvPicPr>
            <a:picLocks noChangeAspect="1"/>
          </p:cNvPicPr>
          <p:nvPr/>
        </p:nvPicPr>
        <p:blipFill>
          <a:blip r:embed="rId16"/>
          <a:stretch>
            <a:fillRect/>
          </a:stretch>
        </p:blipFill>
        <p:spPr>
          <a:xfrm>
            <a:off x="7701263" y="4153745"/>
            <a:ext cx="1342363" cy="817091"/>
          </a:xfrm>
          <a:prstGeom prst="rect">
            <a:avLst/>
          </a:prstGeom>
        </p:spPr>
      </p:pic>
      <p:pic>
        <p:nvPicPr>
          <p:cNvPr id="19" name="Picture 18">
            <a:extLst>
              <a:ext uri="{FF2B5EF4-FFF2-40B4-BE49-F238E27FC236}">
                <a16:creationId xmlns:a16="http://schemas.microsoft.com/office/drawing/2014/main" id="{695F8EA2-A862-A2D0-1DFC-A3E218FBD0F8}"/>
              </a:ext>
            </a:extLst>
          </p:cNvPr>
          <p:cNvPicPr>
            <a:picLocks noChangeAspect="1"/>
          </p:cNvPicPr>
          <p:nvPr/>
        </p:nvPicPr>
        <p:blipFill>
          <a:blip r:embed="rId17"/>
          <a:stretch>
            <a:fillRect/>
          </a:stretch>
        </p:blipFill>
        <p:spPr>
          <a:xfrm>
            <a:off x="419427" y="5416015"/>
            <a:ext cx="1980324" cy="843052"/>
          </a:xfrm>
          <a:prstGeom prst="rect">
            <a:avLst/>
          </a:prstGeom>
        </p:spPr>
      </p:pic>
      <p:pic>
        <p:nvPicPr>
          <p:cNvPr id="20" name="Picture 19">
            <a:extLst>
              <a:ext uri="{FF2B5EF4-FFF2-40B4-BE49-F238E27FC236}">
                <a16:creationId xmlns:a16="http://schemas.microsoft.com/office/drawing/2014/main" id="{DC4DFD52-0CA6-C80B-3BB3-75270DBA2F48}"/>
              </a:ext>
            </a:extLst>
          </p:cNvPr>
          <p:cNvPicPr>
            <a:picLocks noChangeAspect="1"/>
          </p:cNvPicPr>
          <p:nvPr/>
        </p:nvPicPr>
        <p:blipFill>
          <a:blip r:embed="rId18"/>
          <a:stretch>
            <a:fillRect/>
          </a:stretch>
        </p:blipFill>
        <p:spPr>
          <a:xfrm>
            <a:off x="2491380" y="5298501"/>
            <a:ext cx="1980324" cy="1175034"/>
          </a:xfrm>
          <a:prstGeom prst="rect">
            <a:avLst/>
          </a:prstGeom>
        </p:spPr>
      </p:pic>
      <p:pic>
        <p:nvPicPr>
          <p:cNvPr id="21" name="Picture 20">
            <a:extLst>
              <a:ext uri="{FF2B5EF4-FFF2-40B4-BE49-F238E27FC236}">
                <a16:creationId xmlns:a16="http://schemas.microsoft.com/office/drawing/2014/main" id="{EF923A16-A620-C92B-A356-A2746C1DFBCA}"/>
              </a:ext>
            </a:extLst>
          </p:cNvPr>
          <p:cNvPicPr>
            <a:picLocks noChangeAspect="1"/>
          </p:cNvPicPr>
          <p:nvPr/>
        </p:nvPicPr>
        <p:blipFill>
          <a:blip r:embed="rId19"/>
          <a:stretch>
            <a:fillRect/>
          </a:stretch>
        </p:blipFill>
        <p:spPr>
          <a:xfrm>
            <a:off x="4605251" y="5470452"/>
            <a:ext cx="1941536" cy="878363"/>
          </a:xfrm>
          <a:prstGeom prst="rect">
            <a:avLst/>
          </a:prstGeom>
        </p:spPr>
      </p:pic>
      <p:pic>
        <p:nvPicPr>
          <p:cNvPr id="22" name="Picture 21">
            <a:extLst>
              <a:ext uri="{FF2B5EF4-FFF2-40B4-BE49-F238E27FC236}">
                <a16:creationId xmlns:a16="http://schemas.microsoft.com/office/drawing/2014/main" id="{AD7A51B2-738F-E947-2CFB-DA3B8E4F524A}"/>
              </a:ext>
            </a:extLst>
          </p:cNvPr>
          <p:cNvPicPr>
            <a:picLocks noChangeAspect="1"/>
          </p:cNvPicPr>
          <p:nvPr/>
        </p:nvPicPr>
        <p:blipFill>
          <a:blip r:embed="rId20"/>
          <a:stretch>
            <a:fillRect/>
          </a:stretch>
        </p:blipFill>
        <p:spPr>
          <a:xfrm>
            <a:off x="6625409" y="5210959"/>
            <a:ext cx="2329699" cy="1350118"/>
          </a:xfrm>
          <a:prstGeom prst="rect">
            <a:avLst/>
          </a:prstGeom>
        </p:spPr>
      </p:pic>
    </p:spTree>
    <p:extLst>
      <p:ext uri="{BB962C8B-B14F-4D97-AF65-F5344CB8AC3E}">
        <p14:creationId xmlns:p14="http://schemas.microsoft.com/office/powerpoint/2010/main" val="204552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56FC-F6B6-F84B-89CE-DB7176688B5C}"/>
              </a:ext>
            </a:extLst>
          </p:cNvPr>
          <p:cNvSpPr>
            <a:spLocks noGrp="1"/>
          </p:cNvSpPr>
          <p:nvPr>
            <p:ph type="title"/>
          </p:nvPr>
        </p:nvSpPr>
        <p:spPr/>
        <p:txBody>
          <a:bodyPr/>
          <a:lstStyle/>
          <a:p>
            <a:r>
              <a:rPr lang="en-US" dirty="0"/>
              <a:t>Data Science Profile 20 Year Ago</a:t>
            </a:r>
          </a:p>
        </p:txBody>
      </p:sp>
      <p:pic>
        <p:nvPicPr>
          <p:cNvPr id="4" name="Picture 3">
            <a:extLst>
              <a:ext uri="{FF2B5EF4-FFF2-40B4-BE49-F238E27FC236}">
                <a16:creationId xmlns:a16="http://schemas.microsoft.com/office/drawing/2014/main" id="{F7957EE8-D58D-8A41-AD13-3BE068C96071}"/>
              </a:ext>
            </a:extLst>
          </p:cNvPr>
          <p:cNvPicPr>
            <a:picLocks noChangeAspect="1"/>
          </p:cNvPicPr>
          <p:nvPr/>
        </p:nvPicPr>
        <p:blipFill>
          <a:blip r:embed="rId2"/>
          <a:stretch>
            <a:fillRect/>
          </a:stretch>
        </p:blipFill>
        <p:spPr>
          <a:xfrm>
            <a:off x="1059366" y="2082659"/>
            <a:ext cx="7025268" cy="4078964"/>
          </a:xfrm>
          <a:prstGeom prst="rect">
            <a:avLst/>
          </a:prstGeom>
        </p:spPr>
      </p:pic>
    </p:spTree>
    <p:extLst>
      <p:ext uri="{BB962C8B-B14F-4D97-AF65-F5344CB8AC3E}">
        <p14:creationId xmlns:p14="http://schemas.microsoft.com/office/powerpoint/2010/main" val="4107532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56FC-F6B6-F84B-89CE-DB7176688B5C}"/>
              </a:ext>
            </a:extLst>
          </p:cNvPr>
          <p:cNvSpPr>
            <a:spLocks noGrp="1"/>
          </p:cNvSpPr>
          <p:nvPr>
            <p:ph type="title"/>
          </p:nvPr>
        </p:nvSpPr>
        <p:spPr/>
        <p:txBody>
          <a:bodyPr/>
          <a:lstStyle/>
          <a:p>
            <a:r>
              <a:rPr lang="en-US" dirty="0"/>
              <a:t>Data Science Profile Today!</a:t>
            </a:r>
          </a:p>
        </p:txBody>
      </p:sp>
      <p:pic>
        <p:nvPicPr>
          <p:cNvPr id="5" name="Picture 4">
            <a:extLst>
              <a:ext uri="{FF2B5EF4-FFF2-40B4-BE49-F238E27FC236}">
                <a16:creationId xmlns:a16="http://schemas.microsoft.com/office/drawing/2014/main" id="{FDA14E71-6B89-B64B-8F7A-B241D6389379}"/>
              </a:ext>
            </a:extLst>
          </p:cNvPr>
          <p:cNvPicPr>
            <a:picLocks noChangeAspect="1"/>
          </p:cNvPicPr>
          <p:nvPr/>
        </p:nvPicPr>
        <p:blipFill>
          <a:blip r:embed="rId2"/>
          <a:stretch>
            <a:fillRect/>
          </a:stretch>
        </p:blipFill>
        <p:spPr>
          <a:xfrm>
            <a:off x="1070517" y="2074159"/>
            <a:ext cx="7014117" cy="4087464"/>
          </a:xfrm>
          <a:prstGeom prst="rect">
            <a:avLst/>
          </a:prstGeom>
        </p:spPr>
      </p:pic>
      <p:pic>
        <p:nvPicPr>
          <p:cNvPr id="3" name="Picture 2">
            <a:extLst>
              <a:ext uri="{FF2B5EF4-FFF2-40B4-BE49-F238E27FC236}">
                <a16:creationId xmlns:a16="http://schemas.microsoft.com/office/drawing/2014/main" id="{66444057-78AC-6401-E0D6-5CB4BFF572CA}"/>
              </a:ext>
            </a:extLst>
          </p:cNvPr>
          <p:cNvPicPr>
            <a:picLocks noChangeAspect="1"/>
          </p:cNvPicPr>
          <p:nvPr/>
        </p:nvPicPr>
        <p:blipFill>
          <a:blip r:embed="rId3"/>
          <a:stretch>
            <a:fillRect/>
          </a:stretch>
        </p:blipFill>
        <p:spPr>
          <a:xfrm>
            <a:off x="4477051" y="2723322"/>
            <a:ext cx="422940" cy="2970414"/>
          </a:xfrm>
          <a:prstGeom prst="rect">
            <a:avLst/>
          </a:prstGeom>
        </p:spPr>
      </p:pic>
      <p:pic>
        <p:nvPicPr>
          <p:cNvPr id="4" name="Picture 3">
            <a:extLst>
              <a:ext uri="{FF2B5EF4-FFF2-40B4-BE49-F238E27FC236}">
                <a16:creationId xmlns:a16="http://schemas.microsoft.com/office/drawing/2014/main" id="{EF0F2ACE-DDEC-F637-5A64-5C79908317CB}"/>
              </a:ext>
            </a:extLst>
          </p:cNvPr>
          <p:cNvPicPr>
            <a:picLocks noChangeAspect="1"/>
          </p:cNvPicPr>
          <p:nvPr/>
        </p:nvPicPr>
        <p:blipFill>
          <a:blip r:embed="rId3"/>
          <a:stretch>
            <a:fillRect/>
          </a:stretch>
        </p:blipFill>
        <p:spPr>
          <a:xfrm>
            <a:off x="3506330" y="2723322"/>
            <a:ext cx="422940" cy="2970414"/>
          </a:xfrm>
          <a:prstGeom prst="rect">
            <a:avLst/>
          </a:prstGeom>
        </p:spPr>
      </p:pic>
      <p:pic>
        <p:nvPicPr>
          <p:cNvPr id="6" name="Picture 5">
            <a:extLst>
              <a:ext uri="{FF2B5EF4-FFF2-40B4-BE49-F238E27FC236}">
                <a16:creationId xmlns:a16="http://schemas.microsoft.com/office/drawing/2014/main" id="{2891E8F0-224E-1960-F9C2-1F1339774137}"/>
              </a:ext>
            </a:extLst>
          </p:cNvPr>
          <p:cNvPicPr>
            <a:picLocks noChangeAspect="1"/>
          </p:cNvPicPr>
          <p:nvPr/>
        </p:nvPicPr>
        <p:blipFill>
          <a:blip r:embed="rId3"/>
          <a:stretch>
            <a:fillRect/>
          </a:stretch>
        </p:blipFill>
        <p:spPr>
          <a:xfrm>
            <a:off x="2598557" y="2723322"/>
            <a:ext cx="422940" cy="2970414"/>
          </a:xfrm>
          <a:prstGeom prst="rect">
            <a:avLst/>
          </a:prstGeom>
        </p:spPr>
      </p:pic>
      <p:pic>
        <p:nvPicPr>
          <p:cNvPr id="7" name="Picture 6">
            <a:extLst>
              <a:ext uri="{FF2B5EF4-FFF2-40B4-BE49-F238E27FC236}">
                <a16:creationId xmlns:a16="http://schemas.microsoft.com/office/drawing/2014/main" id="{C6DCD4F2-7FC3-53CC-16DB-6C6D16DAEE17}"/>
              </a:ext>
            </a:extLst>
          </p:cNvPr>
          <p:cNvPicPr>
            <a:picLocks noChangeAspect="1"/>
          </p:cNvPicPr>
          <p:nvPr/>
        </p:nvPicPr>
        <p:blipFill>
          <a:blip r:embed="rId3"/>
          <a:stretch>
            <a:fillRect/>
          </a:stretch>
        </p:blipFill>
        <p:spPr>
          <a:xfrm>
            <a:off x="6297408" y="2074159"/>
            <a:ext cx="422940" cy="3642546"/>
          </a:xfrm>
          <a:prstGeom prst="rect">
            <a:avLst/>
          </a:prstGeom>
        </p:spPr>
      </p:pic>
      <p:pic>
        <p:nvPicPr>
          <p:cNvPr id="8" name="Picture 7">
            <a:extLst>
              <a:ext uri="{FF2B5EF4-FFF2-40B4-BE49-F238E27FC236}">
                <a16:creationId xmlns:a16="http://schemas.microsoft.com/office/drawing/2014/main" id="{A2DFFDDD-B920-B1ED-6A73-1A5A79ED362F}"/>
              </a:ext>
            </a:extLst>
          </p:cNvPr>
          <p:cNvPicPr>
            <a:picLocks noChangeAspect="1"/>
          </p:cNvPicPr>
          <p:nvPr/>
        </p:nvPicPr>
        <p:blipFill>
          <a:blip r:embed="rId3"/>
          <a:stretch>
            <a:fillRect/>
          </a:stretch>
        </p:blipFill>
        <p:spPr>
          <a:xfrm>
            <a:off x="7268129" y="2746291"/>
            <a:ext cx="422940" cy="2970414"/>
          </a:xfrm>
          <a:prstGeom prst="rect">
            <a:avLst/>
          </a:prstGeom>
        </p:spPr>
      </p:pic>
      <p:pic>
        <p:nvPicPr>
          <p:cNvPr id="9" name="Picture 8">
            <a:extLst>
              <a:ext uri="{FF2B5EF4-FFF2-40B4-BE49-F238E27FC236}">
                <a16:creationId xmlns:a16="http://schemas.microsoft.com/office/drawing/2014/main" id="{6A6743E0-E0AA-3F07-4ADA-8519601B3F93}"/>
              </a:ext>
            </a:extLst>
          </p:cNvPr>
          <p:cNvPicPr>
            <a:picLocks noChangeAspect="1"/>
          </p:cNvPicPr>
          <p:nvPr/>
        </p:nvPicPr>
        <p:blipFill>
          <a:blip r:embed="rId3"/>
          <a:stretch>
            <a:fillRect/>
          </a:stretch>
        </p:blipFill>
        <p:spPr>
          <a:xfrm>
            <a:off x="1688379" y="2742882"/>
            <a:ext cx="422940" cy="2970414"/>
          </a:xfrm>
          <a:prstGeom prst="rect">
            <a:avLst/>
          </a:prstGeom>
        </p:spPr>
      </p:pic>
    </p:spTree>
    <p:extLst>
      <p:ext uri="{BB962C8B-B14F-4D97-AF65-F5344CB8AC3E}">
        <p14:creationId xmlns:p14="http://schemas.microsoft.com/office/powerpoint/2010/main" val="1083575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CDBF-CA05-B94C-A90A-7CD156AA9F7C}"/>
              </a:ext>
            </a:extLst>
          </p:cNvPr>
          <p:cNvSpPr>
            <a:spLocks noGrp="1"/>
          </p:cNvSpPr>
          <p:nvPr>
            <p:ph type="title"/>
          </p:nvPr>
        </p:nvSpPr>
        <p:spPr/>
        <p:txBody>
          <a:bodyPr/>
          <a:lstStyle/>
          <a:p>
            <a:r>
              <a:rPr lang="en-US" dirty="0"/>
              <a:t>For Live Session: Unit 1</a:t>
            </a:r>
            <a:br>
              <a:rPr lang="en-US"/>
            </a:br>
            <a:r>
              <a:rPr lang="en-US" sz="2800" i="1"/>
              <a:t>Due at 1pm CST the day of live session.</a:t>
            </a:r>
            <a:endParaRPr lang="en-US" dirty="0"/>
          </a:p>
        </p:txBody>
      </p:sp>
      <p:sp>
        <p:nvSpPr>
          <p:cNvPr id="3" name="Content Placeholder 2">
            <a:extLst>
              <a:ext uri="{FF2B5EF4-FFF2-40B4-BE49-F238E27FC236}">
                <a16:creationId xmlns:a16="http://schemas.microsoft.com/office/drawing/2014/main" id="{8BAF0FC9-3134-0F4C-B707-A2C723352008}"/>
              </a:ext>
            </a:extLst>
          </p:cNvPr>
          <p:cNvSpPr>
            <a:spLocks noGrp="1"/>
          </p:cNvSpPr>
          <p:nvPr>
            <p:ph idx="1"/>
          </p:nvPr>
        </p:nvSpPr>
        <p:spPr>
          <a:xfrm>
            <a:off x="200025" y="1825625"/>
            <a:ext cx="8658225" cy="4351338"/>
          </a:xfrm>
        </p:spPr>
        <p:txBody>
          <a:bodyPr>
            <a:normAutofit fontScale="55000" lnSpcReduction="20000"/>
          </a:bodyPr>
          <a:lstStyle/>
          <a:p>
            <a:pPr marL="0" indent="0">
              <a:buNone/>
            </a:pPr>
            <a:r>
              <a:rPr lang="en-US" b="1" dirty="0"/>
              <a:t>For each number, provide at least 1 </a:t>
            </a:r>
            <a:r>
              <a:rPr lang="en-US" b="1" dirty="0" err="1"/>
              <a:t>Powerpoint</a:t>
            </a:r>
            <a:r>
              <a:rPr lang="en-US" b="1" dirty="0"/>
              <a:t> slide to provide a clear presentation of your response.  You will present most of these slides in a break out and are given a score based on their completeness and clarity.  Most importantly, they will maximize your live session experience!</a:t>
            </a:r>
          </a:p>
          <a:p>
            <a:pPr marL="514350" indent="-514350">
              <a:buAutoNum type="arabicPeriod"/>
            </a:pPr>
            <a:r>
              <a:rPr lang="en-US" b="1" dirty="0"/>
              <a:t>Data Science Profile</a:t>
            </a:r>
            <a:r>
              <a:rPr lang="en-US" dirty="0"/>
              <a:t>: Make a bar plot for your data science profile.  </a:t>
            </a:r>
          </a:p>
          <a:p>
            <a:pPr marL="514350" indent="-514350">
              <a:buAutoNum type="arabicPeriod"/>
            </a:pPr>
            <a:r>
              <a:rPr lang="en-US" b="1" dirty="0"/>
              <a:t>CLT:</a:t>
            </a:r>
            <a:r>
              <a:rPr lang="en-US" dirty="0"/>
              <a:t> Using the central limit code from the </a:t>
            </a:r>
            <a:r>
              <a:rPr lang="en-US" dirty="0" err="1"/>
              <a:t>asynch</a:t>
            </a:r>
            <a:r>
              <a:rPr lang="en-US" dirty="0"/>
              <a:t> material (CLT2.Rmd), adapt the code and provide the following analysis:</a:t>
            </a:r>
          </a:p>
          <a:p>
            <a:pPr marL="971550" lvl="1" indent="-514350">
              <a:buAutoNum type="arabicPeriod"/>
            </a:pPr>
            <a:r>
              <a:rPr lang="en-US" dirty="0"/>
              <a:t>Adapt the code to generate a population of 10,000,000 from a chi-square distribution with 2 degrees of freedom.  This is a heavily right skewed distribution.  (Hint: </a:t>
            </a:r>
            <a:r>
              <a:rPr lang="en-US" dirty="0" err="1"/>
              <a:t>rchisq</a:t>
            </a:r>
            <a:r>
              <a:rPr lang="en-US" dirty="0"/>
              <a:t>()).  You will have to read up on this function and probably do some trial and error.  Being able to learn new functions and methods is a key skill.  </a:t>
            </a:r>
          </a:p>
          <a:p>
            <a:pPr marL="971550" lvl="1" indent="-514350">
              <a:buAutoNum type="arabicPeriod"/>
            </a:pPr>
            <a:r>
              <a:rPr lang="en-US" dirty="0"/>
              <a:t>Provide a histogram of this population… display the right skewness.</a:t>
            </a:r>
          </a:p>
          <a:p>
            <a:pPr marL="971550" lvl="1" indent="-514350">
              <a:buAutoNum type="arabicPeriod"/>
            </a:pPr>
            <a:r>
              <a:rPr lang="en-US" dirty="0"/>
              <a:t>Record the mean and standard deviation of this population.  </a:t>
            </a:r>
          </a:p>
          <a:p>
            <a:pPr marL="971550" lvl="1" indent="-514350">
              <a:buAutoNum type="arabicPeriod"/>
            </a:pPr>
            <a:r>
              <a:rPr lang="en-US" dirty="0"/>
              <a:t>According to the central limit theorem, what should be the approximate distribution of sample means of size 50 from this right skewed population?  What should be the mean and standard error of the mean (standard deviation of the distribution of sample means)?  </a:t>
            </a:r>
          </a:p>
          <a:p>
            <a:pPr marL="971550" lvl="1" indent="-514350">
              <a:buAutoNum type="arabicPeriod"/>
            </a:pPr>
            <a:r>
              <a:rPr lang="en-US" dirty="0"/>
              <a:t>Now let’s check this: Adapt the CLT code to draw 10,000 means each of size 50 from this population and provide the sampling distribution of this sample mean.  Provide a histogram of these 10,000 sample means.</a:t>
            </a:r>
          </a:p>
          <a:p>
            <a:pPr marL="971550" lvl="1" indent="-514350">
              <a:buAutoNum type="arabicPeriod"/>
            </a:pPr>
            <a:r>
              <a:rPr lang="en-US" dirty="0"/>
              <a:t>What is the mean and standard deviation of these 10,000 sample means?  </a:t>
            </a:r>
          </a:p>
          <a:p>
            <a:pPr marL="514350" indent="-514350">
              <a:buAutoNum type="arabicPeriod"/>
            </a:pPr>
            <a:r>
              <a:rPr lang="en-US" b="1" dirty="0"/>
              <a:t>T-Test</a:t>
            </a:r>
          </a:p>
          <a:p>
            <a:pPr marL="457200" lvl="1" indent="0">
              <a:buNone/>
            </a:pPr>
            <a:r>
              <a:rPr lang="en-US" dirty="0"/>
              <a:t>Research in R how to conduct a T-test (</a:t>
            </a:r>
            <a:r>
              <a:rPr lang="en-US" dirty="0" err="1"/>
              <a:t>t.test</a:t>
            </a:r>
            <a:r>
              <a:rPr lang="en-US" dirty="0"/>
              <a:t>) and conduct a six step hypothesis test to answer the question on the next slide.  If you would like to brush up on hypothesis tests, please see the </a:t>
            </a:r>
            <a:r>
              <a:rPr lang="en-US" i="1" dirty="0"/>
              <a:t>Bridge Course for Statistics</a:t>
            </a:r>
            <a:r>
              <a:rPr lang="en-US" dirty="0"/>
              <a:t>. </a:t>
            </a:r>
          </a:p>
          <a:p>
            <a:pPr marL="514350" indent="-514350">
              <a:buAutoNum type="arabicPeriod"/>
            </a:pPr>
            <a:r>
              <a:rPr lang="en-US" b="1" dirty="0"/>
              <a:t>Takeaways and/or Questions: </a:t>
            </a:r>
            <a:r>
              <a:rPr lang="en-US" dirty="0"/>
              <a:t>What were your key – takeaways from from this unit and what were any question or comments you would like to make?  Your professor will use these to customize live session.  </a:t>
            </a:r>
          </a:p>
          <a:p>
            <a:pPr marL="971550" lvl="1" indent="-514350">
              <a:buAutoNum type="arabicPeriod"/>
            </a:pPr>
            <a:endParaRPr lang="en-US" dirty="0"/>
          </a:p>
          <a:p>
            <a:pPr marL="971550" lvl="1" indent="-514350">
              <a:buAutoNum type="arabicPeriod"/>
            </a:pPr>
            <a:endParaRPr lang="en-US" dirty="0"/>
          </a:p>
        </p:txBody>
      </p:sp>
    </p:spTree>
    <p:extLst>
      <p:ext uri="{BB962C8B-B14F-4D97-AF65-F5344CB8AC3E}">
        <p14:creationId xmlns:p14="http://schemas.microsoft.com/office/powerpoint/2010/main" val="396614660"/>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docProps/app.xml><?xml version="1.0" encoding="utf-8"?>
<Properties xmlns="http://schemas.openxmlformats.org/officeDocument/2006/extended-properties" xmlns:vt="http://schemas.openxmlformats.org/officeDocument/2006/docPropsVTypes">
  <Template>2U</Template>
  <TotalTime>18776</TotalTime>
  <Words>1338</Words>
  <Application>Microsoft Macintosh PowerPoint</Application>
  <PresentationFormat>On-screen Show (4:3)</PresentationFormat>
  <Paragraphs>103</Paragraphs>
  <Slides>21</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 Math</vt:lpstr>
      <vt:lpstr>Wingdings</vt:lpstr>
      <vt:lpstr>2U</vt:lpstr>
      <vt:lpstr>DDS For Live Session </vt:lpstr>
      <vt:lpstr>Flow of Live Session</vt:lpstr>
      <vt:lpstr>Data Science News of the Week!</vt:lpstr>
      <vt:lpstr>Data Science Profiles!</vt:lpstr>
      <vt:lpstr>Our Data Science Profiles!</vt:lpstr>
      <vt:lpstr>Out Data Profiles!</vt:lpstr>
      <vt:lpstr>Data Science Profile 20 Year Ago</vt:lpstr>
      <vt:lpstr>Data Science Profile Today!</vt:lpstr>
      <vt:lpstr>For Live Session: Unit 1 Due at 1pm CST the day of live session.</vt:lpstr>
      <vt:lpstr>Answer to Break Out 1  Run through R markdown code. </vt:lpstr>
      <vt:lpstr>Distribution of the Population </vt:lpstr>
      <vt:lpstr>Theoretical Mean and Standard Error of the Mean</vt:lpstr>
      <vt:lpstr>Confirmation from Simulation</vt:lpstr>
      <vt:lpstr>Answer to Break Out 2  Review the T-Test</vt:lpstr>
      <vt:lpstr>1 Hypothesis Test</vt:lpstr>
      <vt:lpstr>Strategy of Hypothesis Testing</vt:lpstr>
      <vt:lpstr>Strategy of Hypothesis Testing</vt:lpstr>
      <vt:lpstr>1 Hypothesis Test</vt:lpstr>
      <vt:lpstr>Revised Write Up!</vt:lpstr>
      <vt:lpstr>CLT and the Beachcomber Problem</vt:lpstr>
      <vt:lpstr>So Important!!!  Takeaways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 </dc:title>
  <dc:creator>Microsoft Office User</dc:creator>
  <cp:lastModifiedBy>Microsoft Office User</cp:lastModifiedBy>
  <cp:revision>37</cp:revision>
  <dcterms:created xsi:type="dcterms:W3CDTF">2019-08-17T23:42:25Z</dcterms:created>
  <dcterms:modified xsi:type="dcterms:W3CDTF">2023-01-04T00:30:53Z</dcterms:modified>
</cp:coreProperties>
</file>